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13/5/2018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13/5/2018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13/5/2018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13/5/2018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13/5/2018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13/5/2018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13/5/2018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13/5/2018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13/5/2018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13/5/2018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13/5/2018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13/5/2018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2" name="Τίτλος 1"/>
          <p:cNvSpPr>
            <a:spLocks noGrp="1"/>
          </p:cNvSpPr>
          <p:nvPr>
            <p:ph type="title"/>
          </p:nvPr>
        </p:nvSpPr>
        <p:spPr>
          <a:xfrm>
            <a:off x="0" y="0"/>
            <a:ext cx="9144000" cy="6858000"/>
          </a:xfrm>
        </p:spPr>
        <p:txBody>
          <a:bodyPr>
            <a:normAutofit fontScale="90000"/>
          </a:bodyPr>
          <a:lstStyle/>
          <a:p>
            <a:pPr algn="l"/>
            <a:r>
              <a:rPr lang="en-US" sz="2400" b="1" dirty="0" smtClean="0">
                <a:solidFill>
                  <a:srgbClr val="FFFF00"/>
                </a:solidFill>
              </a:rPr>
              <a:t>                                                        </a:t>
            </a:r>
            <a:r>
              <a:rPr lang="el-GR" sz="2700" b="1" dirty="0" smtClean="0">
                <a:solidFill>
                  <a:srgbClr val="FFFF00"/>
                </a:solidFill>
              </a:rPr>
              <a:t>ΤΑ ΤΜΗΜΑΤΑ </a:t>
            </a:r>
            <a:br>
              <a:rPr lang="el-GR" sz="2700" b="1" dirty="0" smtClean="0">
                <a:solidFill>
                  <a:srgbClr val="FFFF00"/>
                </a:solidFill>
              </a:rPr>
            </a:br>
            <a:r>
              <a:rPr lang="en-US" sz="2700" b="1" dirty="0" smtClean="0">
                <a:solidFill>
                  <a:srgbClr val="FFFF00"/>
                </a:solidFill>
              </a:rPr>
              <a:t>                                          </a:t>
            </a:r>
            <a:r>
              <a:rPr lang="el-GR" sz="2700" b="1" dirty="0" smtClean="0">
                <a:solidFill>
                  <a:srgbClr val="FFFF00"/>
                </a:solidFill>
              </a:rPr>
              <a:t>Α2 ΠΡΟΤΖΕΚΤ  ΚΑΙ ΓΔΦΠ </a:t>
            </a:r>
            <a:r>
              <a:rPr lang="en-US" sz="2700" b="1" dirty="0" smtClean="0">
                <a:solidFill>
                  <a:srgbClr val="FFFF00"/>
                </a:solidFill>
              </a:rPr>
              <a:t/>
            </a:r>
            <a:br>
              <a:rPr lang="en-US" sz="2700" b="1" dirty="0" smtClean="0">
                <a:solidFill>
                  <a:srgbClr val="FFFF00"/>
                </a:solidFill>
              </a:rPr>
            </a:br>
            <a:r>
              <a:rPr lang="en-US" sz="2700" b="1" dirty="0" smtClean="0">
                <a:solidFill>
                  <a:srgbClr val="FFFF00"/>
                </a:solidFill>
              </a:rPr>
              <a:t>                                              </a:t>
            </a:r>
            <a:r>
              <a:rPr lang="el-GR" sz="2700" b="1" dirty="0" smtClean="0">
                <a:solidFill>
                  <a:srgbClr val="FFFF00"/>
                </a:solidFill>
              </a:rPr>
              <a:t>ΤΟΥ 41 ΓΕΛ ΑΘΗΝΑΣ </a:t>
            </a:r>
            <a:br>
              <a:rPr lang="el-GR" sz="2700" b="1" dirty="0" smtClean="0">
                <a:solidFill>
                  <a:srgbClr val="FFFF00"/>
                </a:solidFill>
              </a:rPr>
            </a:br>
            <a:r>
              <a:rPr lang="en-US" sz="2700" b="1" dirty="0" smtClean="0">
                <a:solidFill>
                  <a:srgbClr val="FFFF00"/>
                </a:solidFill>
              </a:rPr>
              <a:t>                           </a:t>
            </a:r>
            <a:r>
              <a:rPr lang="el-GR" sz="2700" b="1" dirty="0" smtClean="0">
                <a:solidFill>
                  <a:srgbClr val="FFFF00"/>
                </a:solidFill>
              </a:rPr>
              <a:t>ΣΑΣ ΠΡΟΣΚΑΛΟΥΝ ΣΤΗΝ ΕΚΘΕΣΗ ΜΕ ΘΕΜΑ</a:t>
            </a:r>
            <a:r>
              <a:rPr lang="en-US" sz="1600" b="1" dirty="0" smtClean="0">
                <a:solidFill>
                  <a:srgbClr val="FFFF00"/>
                </a:solidFill>
              </a:rPr>
              <a:t/>
            </a:r>
            <a:br>
              <a:rPr lang="en-US" sz="1600" b="1" dirty="0" smtClean="0">
                <a:solidFill>
                  <a:srgbClr val="FFFF00"/>
                </a:solidFill>
              </a:rPr>
            </a:br>
            <a:r>
              <a:rPr lang="en-US" sz="1600" b="1" dirty="0" smtClean="0">
                <a:solidFill>
                  <a:srgbClr val="FFFF00"/>
                </a:solidFill>
              </a:rPr>
              <a:t>                                                            </a:t>
            </a:r>
            <a:r>
              <a:rPr lang="el-GR" b="1" dirty="0" smtClean="0">
                <a:solidFill>
                  <a:srgbClr val="FF0000"/>
                </a:solidFill>
                <a:effectLst>
                  <a:outerShdw blurRad="38100" dist="38100" dir="2700000" algn="tl">
                    <a:srgbClr val="000000">
                      <a:alpha val="43137"/>
                    </a:srgbClr>
                  </a:outerShdw>
                </a:effectLst>
              </a:rPr>
              <a:t>ΓΗ ΓΕΜΑΤΗ ΦΥΣΙΚΗ</a:t>
            </a:r>
            <a:r>
              <a:rPr lang="en-US" sz="3600" b="1" dirty="0" smtClean="0">
                <a:solidFill>
                  <a:srgbClr val="FF0000"/>
                </a:solidFill>
              </a:rPr>
              <a:t/>
            </a:r>
            <a:br>
              <a:rPr lang="en-US" sz="3600" b="1" dirty="0" smtClean="0">
                <a:solidFill>
                  <a:srgbClr val="FF0000"/>
                </a:solidFill>
              </a:rPr>
            </a:br>
            <a:r>
              <a:rPr lang="en-US" sz="3600" b="1" dirty="0">
                <a:solidFill>
                  <a:srgbClr val="FF0000"/>
                </a:solidFill>
              </a:rPr>
              <a:t/>
            </a:r>
            <a:br>
              <a:rPr lang="en-US" sz="3600" b="1" dirty="0">
                <a:solidFill>
                  <a:srgbClr val="FF0000"/>
                </a:solidFill>
              </a:rPr>
            </a:br>
            <a:r>
              <a:rPr lang="en-US" sz="2700" b="1" dirty="0">
                <a:solidFill>
                  <a:schemeClr val="accent6">
                    <a:lumMod val="50000"/>
                  </a:schemeClr>
                </a:solidFill>
              </a:rPr>
              <a:t>Guest </a:t>
            </a:r>
            <a:r>
              <a:rPr lang="en-US" sz="2700" b="1" dirty="0" smtClean="0">
                <a:solidFill>
                  <a:schemeClr val="accent6">
                    <a:lumMod val="50000"/>
                  </a:schemeClr>
                </a:solidFill>
              </a:rPr>
              <a:t>stars</a:t>
            </a:r>
            <a:r>
              <a:rPr lang="el-GR" sz="2700" b="1" dirty="0" smtClean="0">
                <a:solidFill>
                  <a:schemeClr val="accent6">
                    <a:lumMod val="50000"/>
                  </a:schemeClr>
                </a:solidFill>
              </a:rPr>
              <a:t> (</a:t>
            </a:r>
            <a:r>
              <a:rPr lang="el-GR" sz="2700" b="1" dirty="0">
                <a:solidFill>
                  <a:schemeClr val="accent6">
                    <a:lumMod val="50000"/>
                  </a:schemeClr>
                </a:solidFill>
              </a:rPr>
              <a:t>Β2</a:t>
            </a:r>
            <a:r>
              <a:rPr lang="el-GR" sz="2700" b="1" dirty="0" smtClean="0">
                <a:solidFill>
                  <a:schemeClr val="accent6">
                    <a:lumMod val="50000"/>
                  </a:schemeClr>
                </a:solidFill>
              </a:rPr>
              <a:t>)</a:t>
            </a:r>
            <a:r>
              <a:rPr lang="en-US" sz="2700" b="1" dirty="0">
                <a:solidFill>
                  <a:schemeClr val="accent6">
                    <a:lumMod val="50000"/>
                  </a:schemeClr>
                </a:solidFill>
              </a:rPr>
              <a:t> </a:t>
            </a:r>
            <a:r>
              <a:rPr lang="en-US" sz="2700" b="1" dirty="0" smtClean="0">
                <a:solidFill>
                  <a:schemeClr val="accent6">
                    <a:lumMod val="50000"/>
                  </a:schemeClr>
                </a:solidFill>
              </a:rPr>
              <a:t>                                                          Special </a:t>
            </a:r>
            <a:r>
              <a:rPr lang="en-US" sz="2700" b="1" dirty="0">
                <a:solidFill>
                  <a:schemeClr val="accent6">
                    <a:lumMod val="50000"/>
                  </a:schemeClr>
                </a:solidFill>
              </a:rPr>
              <a:t>guest </a:t>
            </a:r>
            <a:r>
              <a:rPr lang="en-US" sz="2700" b="1" dirty="0" smtClean="0">
                <a:solidFill>
                  <a:schemeClr val="accent6">
                    <a:lumMod val="50000"/>
                  </a:schemeClr>
                </a:solidFill>
              </a:rPr>
              <a:t>stars (</a:t>
            </a:r>
            <a:r>
              <a:rPr lang="el-GR" sz="2700" b="1" dirty="0" smtClean="0">
                <a:solidFill>
                  <a:schemeClr val="accent6">
                    <a:lumMod val="50000"/>
                  </a:schemeClr>
                </a:solidFill>
              </a:rPr>
              <a:t>Γ1)</a:t>
            </a:r>
            <a:r>
              <a:rPr lang="el-GR" sz="5400" b="1" dirty="0">
                <a:solidFill>
                  <a:schemeClr val="accent6">
                    <a:lumMod val="50000"/>
                  </a:schemeClr>
                </a:solidFill>
              </a:rPr>
              <a:t/>
            </a:r>
            <a:br>
              <a:rPr lang="el-GR" sz="5400" b="1" dirty="0">
                <a:solidFill>
                  <a:schemeClr val="accent6">
                    <a:lumMod val="50000"/>
                  </a:schemeClr>
                </a:solidFill>
              </a:rPr>
            </a:br>
            <a:r>
              <a:rPr lang="en-US" sz="2400" b="1" dirty="0" smtClean="0">
                <a:solidFill>
                  <a:schemeClr val="accent6">
                    <a:lumMod val="60000"/>
                    <a:lumOff val="40000"/>
                  </a:schemeClr>
                </a:solidFill>
              </a:rPr>
              <a:t>     </a:t>
            </a:r>
            <a:r>
              <a:rPr lang="el-GR" sz="2700" b="1" dirty="0" smtClean="0">
                <a:solidFill>
                  <a:schemeClr val="accent6">
                    <a:lumMod val="60000"/>
                    <a:lumOff val="40000"/>
                  </a:schemeClr>
                </a:solidFill>
              </a:rPr>
              <a:t>Γκρέτα</a:t>
            </a:r>
            <a:r>
              <a:rPr lang="en-US" sz="2700" b="1" dirty="0" smtClean="0">
                <a:solidFill>
                  <a:schemeClr val="accent6">
                    <a:lumMod val="60000"/>
                    <a:lumOff val="40000"/>
                  </a:schemeClr>
                </a:solidFill>
              </a:rPr>
              <a:t>                                                                                Miss </a:t>
            </a:r>
            <a:r>
              <a:rPr lang="en-US" sz="2700" b="1" dirty="0">
                <a:solidFill>
                  <a:schemeClr val="accent6">
                    <a:lumMod val="60000"/>
                    <a:lumOff val="40000"/>
                  </a:schemeClr>
                </a:solidFill>
              </a:rPr>
              <a:t>Gill</a:t>
            </a:r>
            <a:r>
              <a:rPr lang="en-US" sz="2700" b="1" dirty="0" smtClean="0">
                <a:solidFill>
                  <a:schemeClr val="accent6">
                    <a:lumMod val="60000"/>
                    <a:lumOff val="40000"/>
                  </a:schemeClr>
                </a:solidFill>
              </a:rPr>
              <a:t/>
            </a:r>
            <a:br>
              <a:rPr lang="en-US" sz="2700" b="1" dirty="0" smtClean="0">
                <a:solidFill>
                  <a:schemeClr val="accent6">
                    <a:lumMod val="60000"/>
                    <a:lumOff val="40000"/>
                  </a:schemeClr>
                </a:solidFill>
              </a:rPr>
            </a:br>
            <a:r>
              <a:rPr lang="en-US" sz="2700" b="1" dirty="0" smtClean="0">
                <a:solidFill>
                  <a:schemeClr val="accent6">
                    <a:lumMod val="60000"/>
                    <a:lumOff val="40000"/>
                  </a:schemeClr>
                </a:solidFill>
              </a:rPr>
              <a:t>    </a:t>
            </a:r>
            <a:r>
              <a:rPr lang="el-GR" sz="2700" b="1" dirty="0" smtClean="0">
                <a:solidFill>
                  <a:schemeClr val="accent6">
                    <a:lumMod val="60000"/>
                    <a:lumOff val="40000"/>
                  </a:schemeClr>
                </a:solidFill>
              </a:rPr>
              <a:t>Ειρήνη</a:t>
            </a:r>
            <a:r>
              <a:rPr lang="en-US" sz="2700" b="1" dirty="0" smtClean="0">
                <a:solidFill>
                  <a:schemeClr val="accent6">
                    <a:lumMod val="60000"/>
                    <a:lumOff val="40000"/>
                  </a:schemeClr>
                </a:solidFill>
              </a:rPr>
              <a:t>                                                                                </a:t>
            </a:r>
            <a:r>
              <a:rPr lang="el-GR" sz="2700" b="1" dirty="0" smtClean="0">
                <a:solidFill>
                  <a:schemeClr val="accent6">
                    <a:lumMod val="60000"/>
                    <a:lumOff val="40000"/>
                  </a:schemeClr>
                </a:solidFill>
              </a:rPr>
              <a:t>Αντώνη </a:t>
            </a:r>
            <a:r>
              <a:rPr lang="el-GR" sz="2700" b="1" dirty="0">
                <a:solidFill>
                  <a:schemeClr val="accent6">
                    <a:lumMod val="60000"/>
                    <a:lumOff val="40000"/>
                  </a:schemeClr>
                </a:solidFill>
              </a:rPr>
              <a:t>Θανάσης </a:t>
            </a:r>
            <a:r>
              <a:rPr lang="el-GR" sz="2700" b="1" dirty="0" smtClean="0">
                <a:solidFill>
                  <a:schemeClr val="accent6">
                    <a:lumMod val="60000"/>
                    <a:lumOff val="40000"/>
                  </a:schemeClr>
                </a:solidFill>
              </a:rPr>
              <a:t/>
            </a:r>
            <a:br>
              <a:rPr lang="el-GR" sz="2700" b="1" dirty="0" smtClean="0">
                <a:solidFill>
                  <a:schemeClr val="accent6">
                    <a:lumMod val="60000"/>
                    <a:lumOff val="40000"/>
                  </a:schemeClr>
                </a:solidFill>
              </a:rPr>
            </a:br>
            <a:r>
              <a:rPr lang="en-US" sz="2700" b="1" dirty="0" smtClean="0">
                <a:solidFill>
                  <a:schemeClr val="accent6">
                    <a:lumMod val="60000"/>
                    <a:lumOff val="40000"/>
                  </a:schemeClr>
                </a:solidFill>
              </a:rPr>
              <a:t>    </a:t>
            </a:r>
            <a:r>
              <a:rPr lang="el-GR" sz="2700" b="1" dirty="0" smtClean="0">
                <a:solidFill>
                  <a:schemeClr val="accent6">
                    <a:lumMod val="60000"/>
                    <a:lumOff val="40000"/>
                  </a:schemeClr>
                </a:solidFill>
              </a:rPr>
              <a:t>Ελισάβετ</a:t>
            </a:r>
            <a:r>
              <a:rPr lang="en-US" sz="2700" b="1" dirty="0" smtClean="0">
                <a:solidFill>
                  <a:schemeClr val="accent6">
                    <a:lumMod val="60000"/>
                    <a:lumOff val="40000"/>
                  </a:schemeClr>
                </a:solidFill>
              </a:rPr>
              <a:t>                                                                                                    ss</a:t>
            </a:r>
            <a:r>
              <a:rPr lang="en-US" sz="2700" b="1" dirty="0">
                <a:solidFill>
                  <a:schemeClr val="accent6">
                    <a:lumMod val="60000"/>
                    <a:lumOff val="40000"/>
                  </a:schemeClr>
                </a:solidFill>
              </a:rPr>
              <a:t>i</a:t>
            </a:r>
            <a:r>
              <a:rPr lang="en-US" sz="2700" b="1" dirty="0" smtClean="0">
                <a:solidFill>
                  <a:schemeClr val="accent6">
                    <a:lumMod val="60000"/>
                    <a:lumOff val="40000"/>
                  </a:schemeClr>
                </a:solidFill>
              </a:rPr>
              <a:t>M</a:t>
            </a:r>
            <a:br>
              <a:rPr lang="en-US" sz="2700" b="1" dirty="0" smtClean="0">
                <a:solidFill>
                  <a:schemeClr val="accent6">
                    <a:lumMod val="60000"/>
                    <a:lumOff val="40000"/>
                  </a:schemeClr>
                </a:solidFill>
              </a:rPr>
            </a:br>
            <a:r>
              <a:rPr lang="en-US" sz="2700" b="1" dirty="0" smtClean="0">
                <a:solidFill>
                  <a:schemeClr val="accent6">
                    <a:lumMod val="60000"/>
                    <a:lumOff val="40000"/>
                  </a:schemeClr>
                </a:solidFill>
              </a:rPr>
              <a:t>    </a:t>
            </a:r>
            <a:r>
              <a:rPr lang="el-GR" sz="2700" b="1" dirty="0" smtClean="0">
                <a:solidFill>
                  <a:schemeClr val="accent6">
                    <a:lumMod val="60000"/>
                    <a:lumOff val="40000"/>
                  </a:schemeClr>
                </a:solidFill>
              </a:rPr>
              <a:t>Σοφία</a:t>
            </a:r>
            <a:br>
              <a:rPr lang="el-GR" sz="2700" b="1" dirty="0" smtClean="0">
                <a:solidFill>
                  <a:schemeClr val="accent6">
                    <a:lumMod val="60000"/>
                    <a:lumOff val="40000"/>
                  </a:schemeClr>
                </a:solidFill>
              </a:rPr>
            </a:br>
            <a:r>
              <a:rPr lang="en-US" sz="3600" b="1" dirty="0">
                <a:solidFill>
                  <a:srgbClr val="FF0000"/>
                </a:solidFill>
              </a:rPr>
              <a:t/>
            </a:r>
            <a:br>
              <a:rPr lang="en-US" sz="3600" b="1" dirty="0">
                <a:solidFill>
                  <a:srgbClr val="FF0000"/>
                </a:solidFill>
              </a:rPr>
            </a:br>
            <a:r>
              <a:rPr lang="el-GR" sz="3100" b="1" dirty="0" smtClean="0">
                <a:solidFill>
                  <a:schemeClr val="tx2">
                    <a:lumMod val="20000"/>
                    <a:lumOff val="80000"/>
                  </a:schemeClr>
                </a:solidFill>
              </a:rPr>
              <a:t>ΤΗΝ ΤΡΙΤΗ 22/5/2018 ΣΤΙΣ 09:30 ΣΤΟΝ ΧΩΡΟ ΤΟΥ ΣΧΟΛΕΙΟΥ </a:t>
            </a:r>
            <a:br>
              <a:rPr lang="el-GR" sz="3100" b="1" dirty="0" smtClean="0">
                <a:solidFill>
                  <a:schemeClr val="tx2">
                    <a:lumMod val="20000"/>
                    <a:lumOff val="80000"/>
                  </a:schemeClr>
                </a:solidFill>
              </a:rPr>
            </a:br>
            <a:r>
              <a:rPr lang="el-GR" sz="3100" b="1" dirty="0" smtClean="0">
                <a:solidFill>
                  <a:schemeClr val="tx2">
                    <a:lumMod val="20000"/>
                    <a:lumOff val="80000"/>
                  </a:schemeClr>
                </a:solidFill>
              </a:rPr>
              <a:t>(Λέλας Καραγιάννη 12-16, Πλατεία Αμερικής)</a:t>
            </a:r>
            <a:br>
              <a:rPr lang="el-GR" sz="3100" b="1" dirty="0" smtClean="0">
                <a:solidFill>
                  <a:schemeClr val="tx2">
                    <a:lumMod val="20000"/>
                    <a:lumOff val="80000"/>
                  </a:schemeClr>
                </a:solidFill>
              </a:rPr>
            </a:br>
            <a:r>
              <a:rPr lang="el-GR" sz="3100" b="1" dirty="0" smtClean="0">
                <a:solidFill>
                  <a:schemeClr val="tx2">
                    <a:lumMod val="20000"/>
                    <a:lumOff val="80000"/>
                  </a:schemeClr>
                </a:solidFill>
              </a:rPr>
              <a:t>                                  </a:t>
            </a:r>
            <a:r>
              <a:rPr lang="el-GR" sz="3100" b="1" dirty="0" smtClean="0">
                <a:solidFill>
                  <a:srgbClr val="3366CC"/>
                </a:solidFill>
              </a:rPr>
              <a:t>υπεύθυνος καθηγητής: Κοσμίδης Βασίλης</a:t>
            </a:r>
            <a:endParaRPr lang="el-GR" sz="3100" b="1" dirty="0">
              <a:solidFill>
                <a:srgbClr val="3366CC"/>
              </a:solidFill>
            </a:endParaRPr>
          </a:p>
        </p:txBody>
      </p:sp>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318794" cy="2769298"/>
          </a:xfrm>
          <a:prstGeom prst="rect">
            <a:avLst/>
          </a:prstGeom>
        </p:spPr>
      </p:pic>
      <p:pic>
        <p:nvPicPr>
          <p:cNvPr id="6" name="Εικόνα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38336" y="0"/>
            <a:ext cx="1505663" cy="2852936"/>
          </a:xfrm>
          <a:prstGeom prst="rect">
            <a:avLst/>
          </a:prstGeom>
        </p:spPr>
      </p:pic>
      <p:pic>
        <p:nvPicPr>
          <p:cNvPr id="7" name="Εικόνα 6"/>
          <p:cNvPicPr>
            <a:picLocks noChangeAspect="1"/>
          </p:cNvPicPr>
          <p:nvPr/>
        </p:nvPicPr>
        <p:blipFill>
          <a:blip r:embed="rId5">
            <a:clrChange>
              <a:clrFrom>
                <a:srgbClr val="FFFFFF"/>
              </a:clrFrom>
              <a:clrTo>
                <a:srgbClr val="FFFFFF">
                  <a:alpha val="0"/>
                </a:srgbClr>
              </a:clrTo>
            </a:clrChange>
            <a:duotone>
              <a:prstClr val="black"/>
              <a:schemeClr val="accent6">
                <a:tint val="45000"/>
                <a:satMod val="400000"/>
              </a:schemeClr>
            </a:duotone>
            <a:extLst>
              <a:ext uri="{BEBA8EAE-BF5A-486C-A8C5-ECC9F3942E4B}">
                <a14:imgProps xmlns:a14="http://schemas.microsoft.com/office/drawing/2010/main">
                  <a14:imgLayer r:embed="rId6">
                    <a14:imgEffect>
                      <a14:artisticPhotocopy/>
                    </a14:imgEffect>
                    <a14:imgEffect>
                      <a14:sharpenSoften amount="-50000"/>
                    </a14:imgEffect>
                  </a14:imgLayer>
                </a14:imgProps>
              </a:ext>
              <a:ext uri="{28A0092B-C50C-407E-A947-70E740481C1C}">
                <a14:useLocalDpi xmlns:a14="http://schemas.microsoft.com/office/drawing/2010/main" val="0"/>
              </a:ext>
            </a:extLst>
          </a:blip>
          <a:stretch>
            <a:fillRect/>
          </a:stretch>
        </p:blipFill>
        <p:spPr>
          <a:xfrm>
            <a:off x="6732240" y="4025420"/>
            <a:ext cx="1533431" cy="322774"/>
          </a:xfrm>
          <a:prstGeom prst="rect">
            <a:avLst/>
          </a:prstGeom>
        </p:spPr>
      </p:pic>
    </p:spTree>
    <p:extLst>
      <p:ext uri="{BB962C8B-B14F-4D97-AF65-F5344CB8AC3E}">
        <p14:creationId xmlns:p14="http://schemas.microsoft.com/office/powerpoint/2010/main" val="4133337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908720"/>
          </a:xfrm>
        </p:spPr>
        <p:txBody>
          <a:bodyPr/>
          <a:lstStyle/>
          <a:p>
            <a:r>
              <a:rPr lang="el-GR" b="1" dirty="0" smtClean="0">
                <a:solidFill>
                  <a:schemeClr val="tx2"/>
                </a:solidFill>
              </a:rPr>
              <a:t>Εκθέματα και συμμετέχοντες </a:t>
            </a:r>
            <a:endParaRPr lang="el-GR" b="1" dirty="0">
              <a:solidFill>
                <a:schemeClr val="tx2"/>
              </a:solidFill>
            </a:endParaRPr>
          </a:p>
        </p:txBody>
      </p:sp>
      <p:sp>
        <p:nvSpPr>
          <p:cNvPr id="3" name="Θέση περιεχομένου 2"/>
          <p:cNvSpPr>
            <a:spLocks noGrp="1"/>
          </p:cNvSpPr>
          <p:nvPr>
            <p:ph sz="half" idx="1"/>
          </p:nvPr>
        </p:nvSpPr>
        <p:spPr>
          <a:xfrm>
            <a:off x="0" y="908720"/>
            <a:ext cx="4427984" cy="5949280"/>
          </a:xfrm>
        </p:spPr>
        <p:txBody>
          <a:bodyPr>
            <a:normAutofit lnSpcReduction="10000"/>
          </a:bodyPr>
          <a:lstStyle/>
          <a:p>
            <a:pPr marL="0" indent="0">
              <a:buNone/>
            </a:pPr>
            <a:r>
              <a:rPr lang="el-GR" sz="1600" dirty="0" smtClean="0"/>
              <a:t>        </a:t>
            </a:r>
            <a:r>
              <a:rPr lang="el-GR" sz="1600" b="1" dirty="0" smtClean="0">
                <a:solidFill>
                  <a:srgbClr val="C00000"/>
                </a:solidFill>
              </a:rPr>
              <a:t>Α2  ΠΡΟΤΖΕΚΤ</a:t>
            </a:r>
          </a:p>
          <a:p>
            <a:r>
              <a:rPr lang="el-GR" sz="1600" b="1" dirty="0" smtClean="0">
                <a:solidFill>
                  <a:srgbClr val="7030A0"/>
                </a:solidFill>
              </a:rPr>
              <a:t>Αν σου πέσει η πίεση; </a:t>
            </a:r>
            <a:r>
              <a:rPr lang="el-GR" sz="1600" b="1" dirty="0" smtClean="0"/>
              <a:t>    </a:t>
            </a:r>
            <a:r>
              <a:rPr lang="el-GR" sz="1600" b="1" dirty="0" smtClean="0">
                <a:solidFill>
                  <a:schemeClr val="accent6">
                    <a:lumMod val="75000"/>
                  </a:schemeClr>
                </a:solidFill>
              </a:rPr>
              <a:t>ΠΑΠΑΛΙΛΟΣ ΜΑΡΙΟΣ</a:t>
            </a:r>
          </a:p>
          <a:p>
            <a:r>
              <a:rPr lang="el-GR" sz="1600" b="1" dirty="0">
                <a:solidFill>
                  <a:srgbClr val="7030A0"/>
                </a:solidFill>
              </a:rPr>
              <a:t>Βάλτο αγόρι μου!                  </a:t>
            </a:r>
            <a:r>
              <a:rPr lang="el-GR" sz="1600" b="1" dirty="0">
                <a:solidFill>
                  <a:schemeClr val="accent6">
                    <a:lumMod val="75000"/>
                  </a:schemeClr>
                </a:solidFill>
              </a:rPr>
              <a:t>ΡΗΓΑΣ ΓΙΩΡΓΟΣ</a:t>
            </a:r>
          </a:p>
          <a:p>
            <a:r>
              <a:rPr lang="el-GR" sz="1600" b="1" dirty="0">
                <a:solidFill>
                  <a:srgbClr val="7030A0"/>
                </a:solidFill>
              </a:rPr>
              <a:t>Υπάκουο εκκρεμές                </a:t>
            </a:r>
            <a:r>
              <a:rPr lang="el-GR" sz="1600" b="1" dirty="0">
                <a:solidFill>
                  <a:schemeClr val="accent6">
                    <a:lumMod val="75000"/>
                  </a:schemeClr>
                </a:solidFill>
              </a:rPr>
              <a:t>ΡΙΖΑΙ ΦΡΑΝΤΣΙ</a:t>
            </a:r>
          </a:p>
          <a:p>
            <a:r>
              <a:rPr lang="el-GR" sz="1600" b="1" dirty="0">
                <a:solidFill>
                  <a:srgbClr val="7030A0"/>
                </a:solidFill>
              </a:rPr>
              <a:t>Άσε με ήσυχο                        </a:t>
            </a:r>
            <a:r>
              <a:rPr lang="el-GR" sz="1600" b="1" dirty="0">
                <a:solidFill>
                  <a:schemeClr val="accent6">
                    <a:lumMod val="75000"/>
                  </a:schemeClr>
                </a:solidFill>
              </a:rPr>
              <a:t>ΣΙΟΥΛΑΣ ΣΠΥΡΟΣ</a:t>
            </a:r>
          </a:p>
          <a:p>
            <a:r>
              <a:rPr lang="el-GR" sz="1600" b="1" dirty="0">
                <a:solidFill>
                  <a:srgbClr val="7030A0"/>
                </a:solidFill>
              </a:rPr>
              <a:t>Πετάει, πετάει;;                    </a:t>
            </a:r>
            <a:r>
              <a:rPr lang="el-GR" sz="1600" b="1" dirty="0">
                <a:solidFill>
                  <a:schemeClr val="accent6">
                    <a:lumMod val="75000"/>
                  </a:schemeClr>
                </a:solidFill>
              </a:rPr>
              <a:t>ΧΑΛΙΛ ΧΑΝΤΙΤΖΑ</a:t>
            </a:r>
          </a:p>
          <a:p>
            <a:r>
              <a:rPr lang="el-GR" sz="1600" b="1" dirty="0">
                <a:solidFill>
                  <a:srgbClr val="7030A0"/>
                </a:solidFill>
              </a:rPr>
              <a:t>Ξεκόλλα με αν μπορείς     </a:t>
            </a:r>
            <a:r>
              <a:rPr lang="el-GR" sz="1600" b="1" dirty="0">
                <a:solidFill>
                  <a:schemeClr val="accent6">
                    <a:lumMod val="75000"/>
                  </a:schemeClr>
                </a:solidFill>
              </a:rPr>
              <a:t>ΤΟΜΑΡΑΣ ΚΩΣΤΑΣ</a:t>
            </a:r>
          </a:p>
          <a:p>
            <a:r>
              <a:rPr lang="el-GR" sz="1600" b="1" dirty="0">
                <a:solidFill>
                  <a:srgbClr val="7030A0"/>
                </a:solidFill>
              </a:rPr>
              <a:t>Ηλεκτρικό κυνηγητό           </a:t>
            </a:r>
            <a:r>
              <a:rPr lang="el-GR" sz="1600" b="1" dirty="0">
                <a:solidFill>
                  <a:schemeClr val="accent6">
                    <a:lumMod val="75000"/>
                  </a:schemeClr>
                </a:solidFill>
              </a:rPr>
              <a:t>ΣΧΑΡΜΑ ΣΟΥΡΑΤΖ</a:t>
            </a:r>
          </a:p>
          <a:p>
            <a:r>
              <a:rPr lang="el-GR" sz="1600" b="1" dirty="0">
                <a:solidFill>
                  <a:srgbClr val="7030A0"/>
                </a:solidFill>
              </a:rPr>
              <a:t>Κι όμως είναι αυτόματη     </a:t>
            </a:r>
            <a:r>
              <a:rPr lang="el-GR" sz="1600" b="1" dirty="0">
                <a:solidFill>
                  <a:schemeClr val="accent6">
                    <a:lumMod val="75000"/>
                  </a:schemeClr>
                </a:solidFill>
              </a:rPr>
              <a:t>ΡΗΓΑΣ ΑΝΤΩΝΗΣ</a:t>
            </a:r>
          </a:p>
          <a:p>
            <a:r>
              <a:rPr lang="el-GR" sz="1600" b="1" dirty="0">
                <a:solidFill>
                  <a:srgbClr val="7030A0"/>
                </a:solidFill>
              </a:rPr>
              <a:t>Αόρατα ποτήρια                  </a:t>
            </a:r>
            <a:r>
              <a:rPr lang="el-GR" sz="1600" b="1" dirty="0">
                <a:solidFill>
                  <a:schemeClr val="accent6">
                    <a:lumMod val="75000"/>
                  </a:schemeClr>
                </a:solidFill>
              </a:rPr>
              <a:t>ΤΡΙΝΤΟΥΜΠ </a:t>
            </a:r>
            <a:r>
              <a:rPr lang="el-GR" sz="1600" b="1" dirty="0" smtClean="0">
                <a:solidFill>
                  <a:schemeClr val="accent6">
                    <a:lumMod val="75000"/>
                  </a:schemeClr>
                </a:solidFill>
              </a:rPr>
              <a:t>ΛΙΖΑ</a:t>
            </a:r>
          </a:p>
          <a:p>
            <a:r>
              <a:rPr lang="el-GR" sz="1600" b="1" dirty="0" smtClean="0">
                <a:solidFill>
                  <a:srgbClr val="7030A0"/>
                </a:solidFill>
              </a:rPr>
              <a:t>Ανεμοστρόβιλος                 </a:t>
            </a:r>
            <a:r>
              <a:rPr lang="el-GR" sz="1600" b="1" dirty="0" smtClean="0">
                <a:solidFill>
                  <a:schemeClr val="accent6">
                    <a:lumMod val="75000"/>
                  </a:schemeClr>
                </a:solidFill>
              </a:rPr>
              <a:t>ΡΟΥΝΤΑΣ ΒΑΣΙΛΗΣ</a:t>
            </a:r>
            <a:endParaRPr lang="el-GR" sz="1600" b="1" dirty="0">
              <a:solidFill>
                <a:schemeClr val="accent6">
                  <a:lumMod val="75000"/>
                </a:schemeClr>
              </a:solidFill>
            </a:endParaRPr>
          </a:p>
          <a:p>
            <a:pPr marL="0" indent="0">
              <a:buNone/>
            </a:pPr>
            <a:r>
              <a:rPr lang="el-GR" sz="1600" b="1" dirty="0"/>
              <a:t> </a:t>
            </a:r>
            <a:r>
              <a:rPr lang="el-GR" sz="1600" b="1" dirty="0" smtClean="0"/>
              <a:t>     </a:t>
            </a:r>
            <a:r>
              <a:rPr lang="el-GR" sz="1600" b="1" dirty="0" smtClean="0">
                <a:solidFill>
                  <a:srgbClr val="C00000"/>
                </a:solidFill>
              </a:rPr>
              <a:t>Β2</a:t>
            </a:r>
            <a:endParaRPr lang="el-GR" sz="1600" b="1" dirty="0" smtClean="0">
              <a:solidFill>
                <a:srgbClr val="C00000"/>
              </a:solidFill>
            </a:endParaRPr>
          </a:p>
          <a:p>
            <a:r>
              <a:rPr lang="el-GR" sz="1600" b="1" dirty="0">
                <a:solidFill>
                  <a:srgbClr val="7030A0"/>
                </a:solidFill>
              </a:rPr>
              <a:t>Τα πάντα είναι ζήτημα φωτός</a:t>
            </a:r>
          </a:p>
          <a:p>
            <a:pPr marL="0" indent="0">
              <a:buNone/>
            </a:pPr>
            <a:r>
              <a:rPr lang="el-GR" sz="1600" b="1" dirty="0"/>
              <a:t> </a:t>
            </a:r>
            <a:r>
              <a:rPr lang="el-GR" sz="1600" b="1" dirty="0" smtClean="0"/>
              <a:t>                                                   </a:t>
            </a:r>
            <a:r>
              <a:rPr lang="el-GR" sz="1600" b="1" dirty="0" smtClean="0">
                <a:solidFill>
                  <a:schemeClr val="accent6">
                    <a:lumMod val="75000"/>
                  </a:schemeClr>
                </a:solidFill>
              </a:rPr>
              <a:t>ΜΩΥΣΙΔΟΥ </a:t>
            </a:r>
            <a:r>
              <a:rPr lang="el-GR" sz="1600" b="1" dirty="0">
                <a:solidFill>
                  <a:schemeClr val="accent6">
                    <a:lumMod val="75000"/>
                  </a:schemeClr>
                </a:solidFill>
              </a:rPr>
              <a:t>ΕΛΙΣΑΒΕΤ</a:t>
            </a:r>
          </a:p>
          <a:p>
            <a:pPr marL="0" indent="0">
              <a:buNone/>
            </a:pPr>
            <a:r>
              <a:rPr lang="el-GR" sz="1600" b="1" dirty="0">
                <a:solidFill>
                  <a:schemeClr val="accent6">
                    <a:lumMod val="75000"/>
                  </a:schemeClr>
                </a:solidFill>
              </a:rPr>
              <a:t>     </a:t>
            </a:r>
            <a:r>
              <a:rPr lang="el-GR" sz="1600" b="1" dirty="0" smtClean="0">
                <a:solidFill>
                  <a:schemeClr val="accent6">
                    <a:lumMod val="75000"/>
                  </a:schemeClr>
                </a:solidFill>
              </a:rPr>
              <a:t>                                                   </a:t>
            </a:r>
            <a:r>
              <a:rPr lang="el-GR" sz="1600" b="1" dirty="0">
                <a:solidFill>
                  <a:schemeClr val="accent6">
                    <a:lumMod val="75000"/>
                  </a:schemeClr>
                </a:solidFill>
              </a:rPr>
              <a:t>ΠΑΝΤΖΗ ΣΟΦΙΑ</a:t>
            </a:r>
          </a:p>
          <a:p>
            <a:pPr marL="0" indent="0">
              <a:buNone/>
            </a:pPr>
            <a:r>
              <a:rPr lang="el-GR" sz="1600" b="1" dirty="0">
                <a:solidFill>
                  <a:schemeClr val="accent6">
                    <a:lumMod val="75000"/>
                  </a:schemeClr>
                </a:solidFill>
              </a:rPr>
              <a:t>     </a:t>
            </a:r>
            <a:r>
              <a:rPr lang="el-GR" sz="1600" b="1" dirty="0" smtClean="0">
                <a:solidFill>
                  <a:schemeClr val="accent6">
                    <a:lumMod val="75000"/>
                  </a:schemeClr>
                </a:solidFill>
              </a:rPr>
              <a:t>                                                </a:t>
            </a:r>
            <a:r>
              <a:rPr lang="el-GR" sz="1600" b="1" dirty="0">
                <a:solidFill>
                  <a:schemeClr val="accent6">
                    <a:lumMod val="75000"/>
                  </a:schemeClr>
                </a:solidFill>
              </a:rPr>
              <a:t>ΣΟΥΛΜΙΝΑ ΓΚΡΕΤΑ</a:t>
            </a:r>
          </a:p>
          <a:p>
            <a:pPr marL="0" indent="0">
              <a:buNone/>
            </a:pPr>
            <a:r>
              <a:rPr lang="el-GR" sz="1600" b="1" dirty="0">
                <a:solidFill>
                  <a:schemeClr val="accent6">
                    <a:lumMod val="75000"/>
                  </a:schemeClr>
                </a:solidFill>
              </a:rPr>
              <a:t>      </a:t>
            </a:r>
            <a:r>
              <a:rPr lang="el-GR" sz="1600" b="1" dirty="0" smtClean="0">
                <a:solidFill>
                  <a:schemeClr val="accent6">
                    <a:lumMod val="75000"/>
                  </a:schemeClr>
                </a:solidFill>
              </a:rPr>
              <a:t>                                                 ΥΖΕΙΡΑΙ </a:t>
            </a:r>
            <a:r>
              <a:rPr lang="el-GR" sz="1600" b="1" dirty="0">
                <a:solidFill>
                  <a:schemeClr val="accent6">
                    <a:lumMod val="75000"/>
                  </a:schemeClr>
                </a:solidFill>
              </a:rPr>
              <a:t>ΕΙΡΗΝΗ</a:t>
            </a:r>
          </a:p>
          <a:p>
            <a:pPr marL="0" indent="0">
              <a:buNone/>
            </a:pPr>
            <a:r>
              <a:rPr lang="el-GR" sz="1600" b="1" dirty="0"/>
              <a:t> </a:t>
            </a:r>
            <a:r>
              <a:rPr lang="el-GR" sz="1600" b="1" dirty="0" smtClean="0"/>
              <a:t>      </a:t>
            </a:r>
            <a:r>
              <a:rPr lang="el-GR" sz="1600" b="1" dirty="0" smtClean="0">
                <a:solidFill>
                  <a:srgbClr val="C00000"/>
                </a:solidFill>
              </a:rPr>
              <a:t>Γ1</a:t>
            </a:r>
          </a:p>
          <a:p>
            <a:r>
              <a:rPr lang="el-GR" sz="1600" b="1" dirty="0">
                <a:solidFill>
                  <a:srgbClr val="7030A0"/>
                </a:solidFill>
              </a:rPr>
              <a:t>Συντονισμός</a:t>
            </a:r>
            <a:r>
              <a:rPr lang="el-GR" sz="1600" b="1" dirty="0" smtClean="0"/>
              <a:t>                        </a:t>
            </a:r>
            <a:r>
              <a:rPr lang="el-GR" sz="1600" b="1" dirty="0">
                <a:solidFill>
                  <a:schemeClr val="accent6">
                    <a:lumMod val="75000"/>
                  </a:schemeClr>
                </a:solidFill>
              </a:rPr>
              <a:t>ΑΝΤΩΝΗ ΘΑΝΑΣΗΣ</a:t>
            </a:r>
          </a:p>
          <a:p>
            <a:r>
              <a:rPr lang="el-GR" sz="1600" b="1" dirty="0">
                <a:solidFill>
                  <a:srgbClr val="7030A0"/>
                </a:solidFill>
              </a:rPr>
              <a:t>Πόσες μπίλιες;</a:t>
            </a:r>
            <a:r>
              <a:rPr lang="el-GR" sz="1600" b="1" dirty="0" smtClean="0"/>
              <a:t>                     </a:t>
            </a:r>
            <a:r>
              <a:rPr lang="el-GR" sz="1600" b="1" dirty="0">
                <a:solidFill>
                  <a:schemeClr val="accent6">
                    <a:lumMod val="75000"/>
                  </a:schemeClr>
                </a:solidFill>
              </a:rPr>
              <a:t>ΓΚΙΛ ΧΑΡΝΤΙΠ </a:t>
            </a:r>
            <a:r>
              <a:rPr lang="el-GR" sz="1600" b="1" dirty="0" smtClean="0"/>
              <a:t>και</a:t>
            </a:r>
          </a:p>
          <a:p>
            <a:pPr marL="0" indent="0">
              <a:buNone/>
            </a:pPr>
            <a:r>
              <a:rPr lang="el-GR" sz="1600" b="1" dirty="0"/>
              <a:t> </a:t>
            </a:r>
            <a:r>
              <a:rPr lang="el-GR" sz="1600" b="1" dirty="0" smtClean="0"/>
              <a:t>                                                      </a:t>
            </a:r>
            <a:r>
              <a:rPr lang="el-GR" sz="1600" b="1" dirty="0">
                <a:solidFill>
                  <a:schemeClr val="accent6">
                    <a:lumMod val="75000"/>
                  </a:schemeClr>
                </a:solidFill>
              </a:rPr>
              <a:t>ΙΜΠΡΑΗΜ ΑΣΜΑΑ</a:t>
            </a:r>
          </a:p>
          <a:p>
            <a:endParaRPr lang="el-GR" sz="1600" b="1" dirty="0"/>
          </a:p>
        </p:txBody>
      </p:sp>
      <p:sp>
        <p:nvSpPr>
          <p:cNvPr id="4" name="Θέση περιεχομένου 3"/>
          <p:cNvSpPr>
            <a:spLocks noGrp="1"/>
          </p:cNvSpPr>
          <p:nvPr>
            <p:ph sz="half" idx="2"/>
          </p:nvPr>
        </p:nvSpPr>
        <p:spPr>
          <a:xfrm>
            <a:off x="4355976" y="908720"/>
            <a:ext cx="4788024" cy="5949280"/>
          </a:xfrm>
        </p:spPr>
        <p:txBody>
          <a:bodyPr>
            <a:normAutofit lnSpcReduction="10000"/>
          </a:bodyPr>
          <a:lstStyle/>
          <a:p>
            <a:pPr marL="0" indent="0">
              <a:buNone/>
            </a:pPr>
            <a:r>
              <a:rPr lang="el-GR" sz="1600" b="1" dirty="0">
                <a:solidFill>
                  <a:srgbClr val="C00000"/>
                </a:solidFill>
              </a:rPr>
              <a:t>Α2  </a:t>
            </a:r>
            <a:r>
              <a:rPr lang="el-GR" sz="1600" b="1" dirty="0" smtClean="0">
                <a:solidFill>
                  <a:srgbClr val="C00000"/>
                </a:solidFill>
              </a:rPr>
              <a:t>ΠΡΟΤΖΕΚΤ ΚΑΙ ΤΜΗΜΑ ΓΔΦΠ</a:t>
            </a:r>
          </a:p>
          <a:p>
            <a:r>
              <a:rPr lang="el-GR" sz="1600" b="1" dirty="0" smtClean="0">
                <a:solidFill>
                  <a:srgbClr val="7030A0"/>
                </a:solidFill>
              </a:rPr>
              <a:t>Μετρώντας τη Γη                    </a:t>
            </a:r>
            <a:r>
              <a:rPr lang="el-GR" sz="1600" b="1" dirty="0" smtClean="0">
                <a:solidFill>
                  <a:schemeClr val="accent6">
                    <a:lumMod val="75000"/>
                  </a:schemeClr>
                </a:solidFill>
              </a:rPr>
              <a:t>ΝΤΕΜΙΡΙ ΣΥΛΒΙΑ </a:t>
            </a:r>
            <a:r>
              <a:rPr lang="el-GR" sz="1600" b="1" dirty="0" smtClean="0">
                <a:solidFill>
                  <a:srgbClr val="7030A0"/>
                </a:solidFill>
              </a:rPr>
              <a:t>Εκλείψεις</a:t>
            </a:r>
            <a:r>
              <a:rPr lang="el-GR" sz="1600" b="1" dirty="0" smtClean="0">
                <a:solidFill>
                  <a:schemeClr val="accent6">
                    <a:lumMod val="75000"/>
                  </a:schemeClr>
                </a:solidFill>
              </a:rPr>
              <a:t>                                ΣΤΑΜΟΥΛΟΥ ΒΑΣΙΑ</a:t>
            </a:r>
          </a:p>
          <a:p>
            <a:r>
              <a:rPr lang="el-GR" sz="1600" b="1" dirty="0" smtClean="0">
                <a:solidFill>
                  <a:srgbClr val="7030A0"/>
                </a:solidFill>
              </a:rPr>
              <a:t>Σεισμογράφος παιχνίδι        </a:t>
            </a:r>
            <a:r>
              <a:rPr lang="el-GR" sz="1600" b="1" dirty="0" smtClean="0">
                <a:solidFill>
                  <a:schemeClr val="accent6">
                    <a:lumMod val="75000"/>
                  </a:schemeClr>
                </a:solidFill>
              </a:rPr>
              <a:t>ΜΙΤΡΑΙ ΑΦΡΟΔΙΤΗ και</a:t>
            </a:r>
          </a:p>
          <a:p>
            <a:pPr marL="0" indent="0">
              <a:buNone/>
            </a:pPr>
            <a:r>
              <a:rPr lang="el-GR" sz="1600" b="1" dirty="0">
                <a:solidFill>
                  <a:schemeClr val="accent6">
                    <a:lumMod val="75000"/>
                  </a:schemeClr>
                </a:solidFill>
              </a:rPr>
              <a:t> </a:t>
            </a:r>
            <a:r>
              <a:rPr lang="el-GR" sz="1600" b="1" dirty="0" smtClean="0">
                <a:solidFill>
                  <a:schemeClr val="accent6">
                    <a:lumMod val="75000"/>
                  </a:schemeClr>
                </a:solidFill>
              </a:rPr>
              <a:t>                                                        ΜΙΤΡΑΙ ΕΛΕΟΝΩΡΑ</a:t>
            </a:r>
          </a:p>
          <a:p>
            <a:r>
              <a:rPr lang="el-GR" sz="1600" b="1" dirty="0" smtClean="0">
                <a:solidFill>
                  <a:srgbClr val="7030A0"/>
                </a:solidFill>
              </a:rPr>
              <a:t>Κόκκινη Σελήνη            </a:t>
            </a:r>
            <a:r>
              <a:rPr lang="el-GR" sz="1600" b="1" dirty="0" smtClean="0">
                <a:solidFill>
                  <a:schemeClr val="accent6">
                    <a:lumMod val="75000"/>
                  </a:schemeClr>
                </a:solidFill>
              </a:rPr>
              <a:t>ΣΚΟΥΛΙΚΑΡΙΤΗ ΣΠΥΡΙΔΟΥΛΑ</a:t>
            </a:r>
          </a:p>
          <a:p>
            <a:r>
              <a:rPr lang="el-GR" sz="1600" b="1" dirty="0" smtClean="0">
                <a:solidFill>
                  <a:srgbClr val="7030A0"/>
                </a:solidFill>
              </a:rPr>
              <a:t>Χάρτες παρατήρησης του ουρανού</a:t>
            </a:r>
          </a:p>
          <a:p>
            <a:pPr marL="0" indent="0">
              <a:buNone/>
            </a:pPr>
            <a:r>
              <a:rPr lang="el-GR" sz="1600" b="1" dirty="0">
                <a:solidFill>
                  <a:srgbClr val="7030A0"/>
                </a:solidFill>
              </a:rPr>
              <a:t> </a:t>
            </a:r>
            <a:r>
              <a:rPr lang="el-GR" sz="1600" b="1" dirty="0" smtClean="0">
                <a:solidFill>
                  <a:srgbClr val="7030A0"/>
                </a:solidFill>
              </a:rPr>
              <a:t>                                               </a:t>
            </a:r>
            <a:r>
              <a:rPr lang="el-GR" sz="1600" b="1" dirty="0" smtClean="0">
                <a:solidFill>
                  <a:schemeClr val="accent6">
                    <a:lumMod val="75000"/>
                  </a:schemeClr>
                </a:solidFill>
              </a:rPr>
              <a:t>ΠΙΠΕΡΟΝΙ ΓΚΕΡΣΙΛΝΤΑ</a:t>
            </a:r>
          </a:p>
          <a:p>
            <a:pPr marL="0" indent="0">
              <a:buNone/>
            </a:pPr>
            <a:r>
              <a:rPr lang="el-GR" sz="1600" b="1" dirty="0">
                <a:solidFill>
                  <a:schemeClr val="accent6">
                    <a:lumMod val="75000"/>
                  </a:schemeClr>
                </a:solidFill>
              </a:rPr>
              <a:t> </a:t>
            </a:r>
            <a:r>
              <a:rPr lang="el-GR" sz="1600" b="1" dirty="0" smtClean="0">
                <a:solidFill>
                  <a:schemeClr val="accent6">
                    <a:lumMod val="75000"/>
                  </a:schemeClr>
                </a:solidFill>
              </a:rPr>
              <a:t>                                                ΡΟΥΝΑΙ ΑΛΕΞΑΝΔΡΑ</a:t>
            </a:r>
          </a:p>
          <a:p>
            <a:pPr marL="0" indent="0">
              <a:buNone/>
            </a:pPr>
            <a:r>
              <a:rPr lang="el-GR" sz="1600" b="1" dirty="0">
                <a:solidFill>
                  <a:schemeClr val="accent6">
                    <a:lumMod val="75000"/>
                  </a:schemeClr>
                </a:solidFill>
              </a:rPr>
              <a:t> </a:t>
            </a:r>
            <a:r>
              <a:rPr lang="el-GR" sz="1600" b="1" dirty="0" smtClean="0">
                <a:solidFill>
                  <a:schemeClr val="accent6">
                    <a:lumMod val="75000"/>
                  </a:schemeClr>
                </a:solidFill>
              </a:rPr>
              <a:t>                                                ΣΑΙΧ </a:t>
            </a:r>
            <a:r>
              <a:rPr lang="el-GR" sz="1600" b="1" dirty="0">
                <a:solidFill>
                  <a:schemeClr val="accent6">
                    <a:lumMod val="75000"/>
                  </a:schemeClr>
                </a:solidFill>
              </a:rPr>
              <a:t>ΜΑΡΓΑΡΙΤΑ</a:t>
            </a:r>
            <a:endParaRPr lang="el-GR" sz="1600" b="1" dirty="0" smtClean="0">
              <a:solidFill>
                <a:schemeClr val="accent6">
                  <a:lumMod val="75000"/>
                </a:schemeClr>
              </a:solidFill>
            </a:endParaRPr>
          </a:p>
          <a:p>
            <a:pPr marL="0" indent="0">
              <a:buNone/>
            </a:pPr>
            <a:r>
              <a:rPr lang="el-GR" sz="1600" b="1" dirty="0">
                <a:solidFill>
                  <a:schemeClr val="accent6">
                    <a:lumMod val="75000"/>
                  </a:schemeClr>
                </a:solidFill>
              </a:rPr>
              <a:t> </a:t>
            </a:r>
            <a:r>
              <a:rPr lang="el-GR" sz="1600" b="1" dirty="0" smtClean="0">
                <a:solidFill>
                  <a:schemeClr val="accent6">
                    <a:lumMod val="75000"/>
                  </a:schemeClr>
                </a:solidFill>
              </a:rPr>
              <a:t>                                                ΧΙΝΤΑ ΕΙΡΗΝΗ</a:t>
            </a:r>
          </a:p>
          <a:p>
            <a:r>
              <a:rPr lang="el-GR" sz="1600" b="1" dirty="0" smtClean="0">
                <a:solidFill>
                  <a:srgbClr val="7030A0"/>
                </a:solidFill>
              </a:rPr>
              <a:t>Παιχνίδια ανακύκλωσης        </a:t>
            </a:r>
            <a:r>
              <a:rPr lang="el-GR" sz="1600" b="1" dirty="0" smtClean="0">
                <a:solidFill>
                  <a:schemeClr val="accent6">
                    <a:lumMod val="75000"/>
                  </a:schemeClr>
                </a:solidFill>
              </a:rPr>
              <a:t>ΣΚΟΡΔΟΣ ΓΙΩΡΓΟΣ</a:t>
            </a:r>
          </a:p>
          <a:p>
            <a:pPr marL="0" indent="0">
              <a:buNone/>
            </a:pPr>
            <a:r>
              <a:rPr lang="el-GR" sz="1600" b="1" dirty="0" smtClean="0">
                <a:solidFill>
                  <a:schemeClr val="accent6">
                    <a:lumMod val="75000"/>
                  </a:schemeClr>
                </a:solidFill>
              </a:rPr>
              <a:t>                                       ΘΕΟΔΩΡΟΠΟΥΛΟΣ ΔΙΑΜΑΝΤΗΣ  </a:t>
            </a:r>
          </a:p>
          <a:p>
            <a:r>
              <a:rPr lang="el-GR" sz="1600" b="1" dirty="0" smtClean="0">
                <a:solidFill>
                  <a:srgbClr val="7030A0"/>
                </a:solidFill>
              </a:rPr>
              <a:t>Αν πεινάσεις: Ηλιακός φούρνος  </a:t>
            </a:r>
          </a:p>
          <a:p>
            <a:pPr marL="0" indent="0">
              <a:buNone/>
            </a:pPr>
            <a:r>
              <a:rPr lang="el-GR" sz="1600" b="1" dirty="0">
                <a:solidFill>
                  <a:srgbClr val="7030A0"/>
                </a:solidFill>
              </a:rPr>
              <a:t> </a:t>
            </a:r>
            <a:r>
              <a:rPr lang="el-GR" sz="1600" b="1" dirty="0" smtClean="0">
                <a:solidFill>
                  <a:srgbClr val="7030A0"/>
                </a:solidFill>
              </a:rPr>
              <a:t>                                                   </a:t>
            </a:r>
            <a:r>
              <a:rPr lang="el-GR" sz="1600" b="1" dirty="0" smtClean="0">
                <a:solidFill>
                  <a:schemeClr val="accent6">
                    <a:lumMod val="75000"/>
                  </a:schemeClr>
                </a:solidFill>
              </a:rPr>
              <a:t>ΤΣΩΛΟΣ ΗΡΑΚΛΗΣ</a:t>
            </a:r>
          </a:p>
          <a:p>
            <a:pPr marL="0" indent="0">
              <a:buNone/>
            </a:pPr>
            <a:endParaRPr lang="el-GR" sz="1600" b="1" dirty="0" smtClean="0">
              <a:solidFill>
                <a:schemeClr val="accent6">
                  <a:lumMod val="75000"/>
                </a:schemeClr>
              </a:solidFill>
            </a:endParaRPr>
          </a:p>
          <a:p>
            <a:r>
              <a:rPr lang="el-GR" sz="1600" b="1" dirty="0" smtClean="0">
                <a:solidFill>
                  <a:srgbClr val="7030A0"/>
                </a:solidFill>
              </a:rPr>
              <a:t>Αν διψάσεις: Αφαλάτωση</a:t>
            </a:r>
            <a:r>
              <a:rPr lang="el-GR" sz="1600" b="1" dirty="0" smtClean="0">
                <a:solidFill>
                  <a:schemeClr val="accent6">
                    <a:lumMod val="75000"/>
                  </a:schemeClr>
                </a:solidFill>
              </a:rPr>
              <a:t>           ΚΡΟΙΤΟΡ ΕΛΙΑΣ</a:t>
            </a:r>
          </a:p>
          <a:p>
            <a:r>
              <a:rPr lang="el-GR" sz="1600" b="1" dirty="0" smtClean="0">
                <a:solidFill>
                  <a:srgbClr val="7030A0"/>
                </a:solidFill>
              </a:rPr>
              <a:t>Από πού ερχόμαστε;                </a:t>
            </a:r>
            <a:r>
              <a:rPr lang="el-GR" sz="1600" b="1" dirty="0" smtClean="0">
                <a:solidFill>
                  <a:schemeClr val="accent6">
                    <a:lumMod val="75000"/>
                  </a:schemeClr>
                </a:solidFill>
              </a:rPr>
              <a:t>ΜΙΧΑΗΛ ΙΟΥΣΤΙΝΑ </a:t>
            </a:r>
          </a:p>
          <a:p>
            <a:r>
              <a:rPr lang="el-GR" sz="1600" b="1" dirty="0" smtClean="0">
                <a:solidFill>
                  <a:srgbClr val="7030A0"/>
                </a:solidFill>
              </a:rPr>
              <a:t>Ηλιακή ενέργεια                       </a:t>
            </a:r>
            <a:r>
              <a:rPr lang="el-GR" sz="1600" b="1" dirty="0" smtClean="0">
                <a:solidFill>
                  <a:schemeClr val="accent6">
                    <a:lumMod val="75000"/>
                  </a:schemeClr>
                </a:solidFill>
              </a:rPr>
              <a:t>ΑΜΕΡ ΝΑΝΤΙΑ</a:t>
            </a:r>
          </a:p>
          <a:p>
            <a:pPr marL="0" indent="0">
              <a:buNone/>
            </a:pPr>
            <a:r>
              <a:rPr lang="el-GR" sz="1600" b="1" dirty="0">
                <a:solidFill>
                  <a:schemeClr val="accent6">
                    <a:lumMod val="75000"/>
                  </a:schemeClr>
                </a:solidFill>
              </a:rPr>
              <a:t> </a:t>
            </a:r>
            <a:r>
              <a:rPr lang="el-GR" sz="1600" b="1" dirty="0" smtClean="0">
                <a:solidFill>
                  <a:schemeClr val="accent6">
                    <a:lumMod val="75000"/>
                  </a:schemeClr>
                </a:solidFill>
              </a:rPr>
              <a:t>                                                          ΒΥΣΟΥΛΗ ΕΛΕΝΗ</a:t>
            </a:r>
          </a:p>
          <a:p>
            <a:endParaRPr lang="el-GR" sz="1600" dirty="0" smtClean="0">
              <a:solidFill>
                <a:schemeClr val="accent6">
                  <a:lumMod val="75000"/>
                </a:schemeClr>
              </a:solidFill>
            </a:endParaRPr>
          </a:p>
          <a:p>
            <a:pPr marL="0" indent="0">
              <a:buNone/>
            </a:pPr>
            <a:r>
              <a:rPr lang="el-GR" sz="1600" dirty="0" smtClean="0">
                <a:solidFill>
                  <a:srgbClr val="7030A0"/>
                </a:solidFill>
              </a:rPr>
              <a:t>  </a:t>
            </a:r>
            <a:endParaRPr lang="el-GR" sz="1600" dirty="0">
              <a:solidFill>
                <a:srgbClr val="7030A0"/>
              </a:solidFill>
            </a:endParaRPr>
          </a:p>
          <a:p>
            <a:endParaRPr lang="el-GR" dirty="0"/>
          </a:p>
        </p:txBody>
      </p:sp>
    </p:spTree>
    <p:extLst>
      <p:ext uri="{BB962C8B-B14F-4D97-AF65-F5344CB8AC3E}">
        <p14:creationId xmlns:p14="http://schemas.microsoft.com/office/powerpoint/2010/main" val="21868518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170</Words>
  <Application>Microsoft Office PowerPoint</Application>
  <PresentationFormat>Προβολή στην οθόνη (4:3)</PresentationFormat>
  <Paragraphs>44</Paragraphs>
  <Slides>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vt:i4>
      </vt:variant>
    </vt:vector>
  </HeadingPairs>
  <TitlesOfParts>
    <vt:vector size="3" baseType="lpstr">
      <vt:lpstr>Θέμα του Office</vt:lpstr>
      <vt:lpstr>                                                        ΤΑ ΤΜΗΜΑΤΑ                                            Α2 ΠΡΟΤΖΕΚΤ  ΚΑΙ ΓΔΦΠ                                                ΤΟΥ 41 ΓΕΛ ΑΘΗΝΑΣ                             ΣΑΣ ΠΡΟΣΚΑΛΟΥΝ ΣΤΗΝ ΕΚΘΕΣΗ ΜΕ ΘΕΜΑ                                                             ΓΗ ΓΕΜΑΤΗ ΦΥΣΙΚΗ  Guest stars (Β2)                                                           Special guest stars (Γ1)      Γκρέτα                                                                                Miss Gill     Ειρήνη                                                                                Αντώνη Θανάσης      Ελισάβετ                                                                                                    ssiM     Σοφία  ΤΗΝ ΤΡΙΤΗ 22/5/2018 ΣΤΙΣ 09:30 ΣΤΟΝ ΧΩΡΟ ΤΟΥ ΣΧΟΛΕΙΟΥ  (Λέλας Καραγιάννη 12-16, Πλατεία Αμερικής)                                   υπεύθυνος καθηγητής: Κοσμίδης Βασίλης</vt:lpstr>
      <vt:lpstr>Εκθέματα και συμμετέχοντες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ΤΜΗΜΑΤΑ   Α2 ΠΡΟΤΖΕΚΤ  ΚΑΙ ΓΔΦΠ ΤΟΥ 41 ΓΕΛ ΑΘΗΝΑΣ  ΣΑΣ ΠΡΟΣΚΑΛΟΥΝ ΣΤΗΝ ΕΚΘΕΣΗ ΜΕ ΘΕΜΑ  ΓΗ ΓΕΜΑΤΗ ΦΥΣΙΚΗ ΤΗΝ ΤΡΙΤΗ 22/5/2018 ΣΤΙΣ 09:30 ΣΤΟΝ ΧΩΡΟ ΤΟΥ ΣΧΟΛΕΙΟΥ  (Λέλας Καραγιάννη 12-16, Πλατεία Αμερικής)</dc:title>
  <dc:creator>User</dc:creator>
  <cp:lastModifiedBy>User</cp:lastModifiedBy>
  <cp:revision>11</cp:revision>
  <dcterms:created xsi:type="dcterms:W3CDTF">2018-05-13T05:41:28Z</dcterms:created>
  <dcterms:modified xsi:type="dcterms:W3CDTF">2018-05-13T08:43:05Z</dcterms:modified>
</cp:coreProperties>
</file>