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63" r:id="rId4"/>
    <p:sldId id="259" r:id="rId5"/>
    <p:sldId id="256" r:id="rId6"/>
    <p:sldId id="257" r:id="rId7"/>
    <p:sldId id="258" r:id="rId8"/>
    <p:sldId id="260" r:id="rId9"/>
    <p:sldId id="261"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l-G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extLst>
      <p:ext uri="{BB962C8B-B14F-4D97-AF65-F5344CB8AC3E}">
        <p14:creationId xmlns:p14="http://schemas.microsoft.com/office/powerpoint/2010/main" val="8230827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l-G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extLst>
      <p:ext uri="{BB962C8B-B14F-4D97-AF65-F5344CB8AC3E}">
        <p14:creationId xmlns:p14="http://schemas.microsoft.com/office/powerpoint/2010/main" val="801125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l-G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34274448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l-GR">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12433754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l-GR">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
        <p:nvSpPr>
          <p:cNvPr id="10" name="Title 9"/>
          <p:cNvSpPr>
            <a:spLocks noGrp="1"/>
          </p:cNvSpPr>
          <p:nvPr>
            <p:ph type="title"/>
          </p:nvPr>
        </p:nvSpPr>
        <p:spPr/>
        <p:txBody>
          <a:bodyPr/>
          <a:lstStyle/>
          <a:p>
            <a:r>
              <a:rPr lang="el-GR" smtClean="0"/>
              <a:t>Στυλ κύριου τίτλου</a:t>
            </a:r>
            <a:endParaRPr lang="en-US" dirty="0"/>
          </a:p>
        </p:txBody>
      </p:sp>
    </p:spTree>
    <p:extLst>
      <p:ext uri="{BB962C8B-B14F-4D97-AF65-F5344CB8AC3E}">
        <p14:creationId xmlns:p14="http://schemas.microsoft.com/office/powerpoint/2010/main" val="15923066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l-GR">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36765817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l-GR">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39817292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l-GR">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10502814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l-GR">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extLst>
      <p:ext uri="{BB962C8B-B14F-4D97-AF65-F5344CB8AC3E}">
        <p14:creationId xmlns:p14="http://schemas.microsoft.com/office/powerpoint/2010/main" val="41342313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l-G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18970239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l-G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482598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7/5/2017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7/5/2017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2853615-BFDE-46DE-814C-47EC6EF6D371}" type="datetimeFigureOut">
              <a:rPr lang="el-GR" smtClean="0">
                <a:solidFill>
                  <a:prstClr val="black">
                    <a:lumMod val="50000"/>
                    <a:lumOff val="50000"/>
                  </a:prstClr>
                </a:solidFill>
              </a:rPr>
              <a:pPr/>
              <a:t>7/5/2017</a:t>
            </a:fld>
            <a:endParaRPr lang="el-GR">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DF53439-851E-44AD-84B1-B6BFC3D0C743}"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540614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365104"/>
            <a:ext cx="3347864" cy="2101426"/>
          </a:xfrm>
          <a:prstGeom prst="rect">
            <a:avLst/>
          </a:prstGeom>
        </p:spPr>
      </p:pic>
    </p:spTree>
    <p:extLst>
      <p:ext uri="{BB962C8B-B14F-4D97-AF65-F5344CB8AC3E}">
        <p14:creationId xmlns:p14="http://schemas.microsoft.com/office/powerpoint/2010/main" val="169242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52520" cy="6858000"/>
          </a:xfrm>
          <a:prstGeom prst="rect">
            <a:avLst/>
          </a:prstGeom>
        </p:spPr>
      </p:pic>
    </p:spTree>
    <p:extLst>
      <p:ext uri="{BB962C8B-B14F-4D97-AF65-F5344CB8AC3E}">
        <p14:creationId xmlns:p14="http://schemas.microsoft.com/office/powerpoint/2010/main" val="256001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2492896"/>
          </a:xfrm>
        </p:spPr>
        <p:txBody>
          <a:bodyPr>
            <a:normAutofit/>
          </a:bodyPr>
          <a:lstStyle/>
          <a:p>
            <a:pPr algn="ctr"/>
            <a:r>
              <a:rPr lang="el-GR" sz="2800" b="1" dirty="0" smtClean="0">
                <a:solidFill>
                  <a:srgbClr val="C00000"/>
                </a:solidFill>
                <a:latin typeface="Segoe Script" panose="030B0504020000000003" pitchFamily="66" charset="0"/>
              </a:rPr>
              <a:t>Η Β ΤΑΞΗ ΤΟΥ 41 ΓΕΛ … ΣΤΗΝ ΠΡΙΖΑ</a:t>
            </a:r>
            <a:r>
              <a:rPr lang="en-US" sz="2800" b="1" dirty="0" smtClean="0">
                <a:solidFill>
                  <a:srgbClr val="C00000"/>
                </a:solidFill>
                <a:latin typeface="Segoe Script" panose="030B0504020000000003" pitchFamily="66" charset="0"/>
              </a:rPr>
              <a:t/>
            </a:r>
            <a:br>
              <a:rPr lang="en-US" sz="2800" b="1" dirty="0" smtClean="0">
                <a:solidFill>
                  <a:srgbClr val="C00000"/>
                </a:solidFill>
                <a:latin typeface="Segoe Script" panose="030B0504020000000003" pitchFamily="66" charset="0"/>
              </a:rPr>
            </a:br>
            <a:r>
              <a:rPr lang="el-GR" sz="2700" b="1" dirty="0" smtClean="0">
                <a:solidFill>
                  <a:schemeClr val="accent4">
                    <a:lumMod val="50000"/>
                  </a:schemeClr>
                </a:solidFill>
                <a:latin typeface="Segoe Script" panose="030B0504020000000003" pitchFamily="66" charset="0"/>
              </a:rPr>
              <a:t>ΠΡΟΣΚΛΗΣΗ </a:t>
            </a:r>
            <a:r>
              <a:rPr lang="el-GR" sz="2000" b="1" dirty="0" smtClean="0">
                <a:solidFill>
                  <a:srgbClr val="00B050"/>
                </a:solidFill>
                <a:latin typeface="Segoe Script" panose="030B0504020000000003" pitchFamily="66" charset="0"/>
              </a:rPr>
              <a:t> </a:t>
            </a:r>
            <a:br>
              <a:rPr lang="el-GR" sz="2000" b="1" dirty="0" smtClean="0">
                <a:solidFill>
                  <a:srgbClr val="00B050"/>
                </a:solidFill>
                <a:latin typeface="Segoe Script" panose="030B0504020000000003" pitchFamily="66" charset="0"/>
              </a:rPr>
            </a:br>
            <a:r>
              <a:rPr lang="el-GR" sz="2000" b="1" dirty="0" smtClean="0">
                <a:solidFill>
                  <a:srgbClr val="00B050"/>
                </a:solidFill>
                <a:latin typeface="Segoe Script" panose="030B0504020000000003" pitchFamily="66" charset="0"/>
              </a:rPr>
              <a:t>ΣΕ ΕΚΘΕΣΗ ΠΕΙΡΑΜΑΤΩΝ ΕΠΙΔΕΙΞΗΣ ΚΑΙ ΔΙΑΔΡΑΣΤΙΚΩΝ ΚΑΤΑΣΚΕΥΩΝ ΜΕ ΘΕΜΑ </a:t>
            </a:r>
            <a:r>
              <a:rPr lang="el-GR" sz="2000" b="1" dirty="0" smtClean="0">
                <a:solidFill>
                  <a:srgbClr val="C00000"/>
                </a:solidFill>
                <a:latin typeface="Segoe Script" panose="030B0504020000000003" pitchFamily="66" charset="0"/>
              </a:rPr>
              <a:t/>
            </a:r>
            <a:br>
              <a:rPr lang="el-GR" sz="2000" b="1" dirty="0" smtClean="0">
                <a:solidFill>
                  <a:srgbClr val="C00000"/>
                </a:solidFill>
                <a:latin typeface="Segoe Script" panose="030B0504020000000003" pitchFamily="66" charset="0"/>
              </a:rPr>
            </a:br>
            <a:r>
              <a:rPr lang="el-GR" sz="2800" b="1" dirty="0" smtClean="0">
                <a:solidFill>
                  <a:schemeClr val="accent6">
                    <a:lumMod val="50000"/>
                  </a:schemeClr>
                </a:solidFill>
                <a:latin typeface="Segoe Script" panose="030B0504020000000003" pitchFamily="66" charset="0"/>
              </a:rPr>
              <a:t>ΤΟΝ ΗΛΕΚΤΡΟΜΑΓΝΗΤΙΣΜΟ … ΚΑΙ ΕΠΙΣΗΜΟ ΚΑΛΕΣΜΕΝΟ ΤΗΝ ΒΑΡΥΤΗΤΑ</a:t>
            </a:r>
            <a:endParaRPr lang="el-GR" sz="2800" b="1" dirty="0">
              <a:solidFill>
                <a:schemeClr val="accent6">
                  <a:lumMod val="50000"/>
                </a:schemeClr>
              </a:solidFill>
              <a:latin typeface="Segoe Script" panose="030B0504020000000003" pitchFamily="66" charset="0"/>
            </a:endParaRPr>
          </a:p>
        </p:txBody>
      </p:sp>
      <p:sp>
        <p:nvSpPr>
          <p:cNvPr id="3" name="Θέση περιεχομένου 2"/>
          <p:cNvSpPr>
            <a:spLocks noGrp="1"/>
          </p:cNvSpPr>
          <p:nvPr>
            <p:ph sz="quarter" idx="13"/>
          </p:nvPr>
        </p:nvSpPr>
        <p:spPr>
          <a:xfrm>
            <a:off x="0" y="2420888"/>
            <a:ext cx="9144000" cy="4437112"/>
          </a:xfrm>
        </p:spPr>
        <p:txBody>
          <a:bodyPr>
            <a:normAutofit fontScale="92500" lnSpcReduction="10000"/>
          </a:bodyPr>
          <a:lstStyle/>
          <a:p>
            <a:endParaRPr lang="en-US" sz="2000" dirty="0" smtClean="0">
              <a:solidFill>
                <a:srgbClr val="FF0000"/>
              </a:solidFill>
              <a:ea typeface="Ebrima" panose="02000000000000000000" pitchFamily="2" charset="0"/>
              <a:cs typeface="Ebrima" panose="02000000000000000000" pitchFamily="2" charset="0"/>
            </a:endParaRPr>
          </a:p>
          <a:p>
            <a:pPr marL="0" indent="0">
              <a:buNone/>
            </a:pPr>
            <a:endParaRPr lang="el-GR" sz="2000" b="1" dirty="0" smtClean="0">
              <a:ea typeface="Ebrima" panose="02000000000000000000" pitchFamily="2" charset="0"/>
              <a:cs typeface="Ebrima" panose="02000000000000000000" pitchFamily="2" charset="0"/>
            </a:endParaRPr>
          </a:p>
          <a:p>
            <a:pPr marL="0" indent="0">
              <a:buNone/>
            </a:pPr>
            <a:endParaRPr lang="el-GR" sz="2000" b="1" dirty="0">
              <a:ea typeface="Ebrima" panose="02000000000000000000" pitchFamily="2" charset="0"/>
              <a:cs typeface="Ebrima" panose="02000000000000000000" pitchFamily="2" charset="0"/>
            </a:endParaRPr>
          </a:p>
          <a:p>
            <a:pPr marL="0" indent="0">
              <a:buNone/>
            </a:pPr>
            <a:endParaRPr lang="el-GR" sz="2000" b="1" dirty="0" smtClean="0">
              <a:ea typeface="Ebrima" panose="02000000000000000000" pitchFamily="2" charset="0"/>
              <a:cs typeface="Ebrima" panose="02000000000000000000" pitchFamily="2" charset="0"/>
            </a:endParaRPr>
          </a:p>
          <a:p>
            <a:pPr marL="0" indent="0">
              <a:buNone/>
            </a:pPr>
            <a:endParaRPr lang="el-GR" sz="2000" b="1" dirty="0">
              <a:ea typeface="Ebrima" panose="02000000000000000000" pitchFamily="2" charset="0"/>
              <a:cs typeface="Ebrima" panose="02000000000000000000" pitchFamily="2" charset="0"/>
            </a:endParaRPr>
          </a:p>
          <a:p>
            <a:pPr marL="0" indent="0">
              <a:buNone/>
            </a:pPr>
            <a:endParaRPr lang="el-GR" sz="2000" b="1" dirty="0" smtClean="0">
              <a:ea typeface="Ebrima" panose="02000000000000000000" pitchFamily="2" charset="0"/>
              <a:cs typeface="Ebrima" panose="02000000000000000000" pitchFamily="2" charset="0"/>
            </a:endParaRPr>
          </a:p>
          <a:p>
            <a:pPr marL="0" indent="0">
              <a:buNone/>
            </a:pPr>
            <a:endParaRPr lang="el-GR" sz="2000" b="1" dirty="0">
              <a:ea typeface="Ebrima" panose="02000000000000000000" pitchFamily="2" charset="0"/>
              <a:cs typeface="Ebrima" panose="02000000000000000000" pitchFamily="2" charset="0"/>
            </a:endParaRPr>
          </a:p>
          <a:p>
            <a:pPr marL="0" indent="0">
              <a:buNone/>
            </a:pPr>
            <a:endParaRPr lang="el-GR" sz="2000" b="1" dirty="0" smtClean="0">
              <a:ea typeface="Ebrima" panose="02000000000000000000" pitchFamily="2" charset="0"/>
              <a:cs typeface="Ebrima" panose="02000000000000000000" pitchFamily="2" charset="0"/>
            </a:endParaRPr>
          </a:p>
          <a:p>
            <a:pPr marL="0" indent="0">
              <a:buNone/>
            </a:pPr>
            <a:r>
              <a:rPr lang="el-GR" sz="2000" b="1" dirty="0" smtClean="0">
                <a:ea typeface="Ebrima" panose="02000000000000000000" pitchFamily="2" charset="0"/>
                <a:cs typeface="Ebrima" panose="02000000000000000000" pitchFamily="2" charset="0"/>
              </a:rPr>
              <a:t>Στο εργαστήριο φυσικών επιστημών </a:t>
            </a:r>
          </a:p>
          <a:p>
            <a:pPr marL="0" indent="0">
              <a:buNone/>
            </a:pPr>
            <a:r>
              <a:rPr lang="el-GR" sz="2000" b="1" dirty="0" smtClean="0">
                <a:ea typeface="Ebrima" panose="02000000000000000000" pitchFamily="2" charset="0"/>
                <a:cs typeface="Ebrima" panose="02000000000000000000" pitchFamily="2" charset="0"/>
              </a:rPr>
              <a:t>του 41 ΓΕΛ τη Δεύτερα 8/5/2017 από </a:t>
            </a:r>
          </a:p>
          <a:p>
            <a:pPr marL="0" indent="0">
              <a:buNone/>
            </a:pPr>
            <a:r>
              <a:rPr lang="el-GR" sz="2000" b="1" dirty="0" smtClean="0">
                <a:ea typeface="Ebrima" panose="02000000000000000000" pitchFamily="2" charset="0"/>
                <a:cs typeface="Ebrima" panose="02000000000000000000" pitchFamily="2" charset="0"/>
              </a:rPr>
              <a:t>τις 9:00 – 13:00</a:t>
            </a:r>
            <a:endParaRPr lang="en-US" sz="2000" b="1" dirty="0">
              <a:ea typeface="Ebrima" panose="02000000000000000000" pitchFamily="2" charset="0"/>
              <a:cs typeface="Ebrima" panose="02000000000000000000" pitchFamily="2" charset="0"/>
            </a:endParaRPr>
          </a:p>
          <a:p>
            <a:r>
              <a:rPr lang="el-GR" sz="2000" dirty="0"/>
              <a:t>ΕΠΙΒΛΕΨΗ ΚΑΙ ΟΡΓΑΝΩΣΗ:  ΚΟΣΜΙΔΗΣ ΒΑΣΙΛΗΣ</a:t>
            </a:r>
          </a:p>
          <a:p>
            <a:endParaRPr lang="el-GR" sz="2000" dirty="0">
              <a:solidFill>
                <a:srgbClr val="FF0000"/>
              </a:solidFill>
              <a:ea typeface="Ebrima" panose="02000000000000000000" pitchFamily="2" charset="0"/>
              <a:cs typeface="Ebrima" panose="02000000000000000000" pitchFamily="2" charset="0"/>
            </a:endParaRPr>
          </a:p>
        </p:txBody>
      </p:sp>
      <p:sp>
        <p:nvSpPr>
          <p:cNvPr id="4" name="Θέση περιεχομένου 3"/>
          <p:cNvSpPr>
            <a:spLocks noGrp="1"/>
          </p:cNvSpPr>
          <p:nvPr>
            <p:ph sz="quarter" idx="14"/>
          </p:nvPr>
        </p:nvSpPr>
        <p:spPr>
          <a:xfrm>
            <a:off x="3851920" y="2420888"/>
            <a:ext cx="5292080" cy="4437112"/>
          </a:xfrm>
        </p:spPr>
        <p:txBody>
          <a:bodyPr>
            <a:normAutofit/>
          </a:bodyPr>
          <a:lstStyle/>
          <a:p>
            <a:endParaRPr lang="el-GR" dirty="0" smtClean="0"/>
          </a:p>
          <a:p>
            <a:endParaRPr lang="el-GR" dirty="0"/>
          </a:p>
          <a:p>
            <a:endParaRPr lang="el-GR" sz="2000" dirty="0" smtClean="0">
              <a:solidFill>
                <a:srgbClr val="0070C0"/>
              </a:solidFill>
            </a:endParaRPr>
          </a:p>
          <a:p>
            <a:endParaRPr lang="el-GR" sz="2000" dirty="0">
              <a:solidFill>
                <a:srgbClr val="0070C0"/>
              </a:solidFill>
            </a:endParaRPr>
          </a:p>
          <a:p>
            <a:endParaRPr lang="el-GR" sz="2000" dirty="0" smtClean="0">
              <a:solidFill>
                <a:srgbClr val="0070C0"/>
              </a:solidFill>
            </a:endParaRPr>
          </a:p>
          <a:p>
            <a:endParaRPr lang="el-GR" sz="2000" dirty="0">
              <a:solidFill>
                <a:srgbClr val="0070C0"/>
              </a:solidFill>
            </a:endParaRPr>
          </a:p>
          <a:p>
            <a:endParaRPr lang="el-GR" sz="2000" dirty="0" smtClean="0">
              <a:solidFill>
                <a:srgbClr val="0070C0"/>
              </a:solidFill>
            </a:endParaRPr>
          </a:p>
          <a:p>
            <a:endParaRPr lang="el-GR" sz="2000" dirty="0">
              <a:solidFill>
                <a:srgbClr val="0070C0"/>
              </a:solidFill>
            </a:endParaRPr>
          </a:p>
          <a:p>
            <a:endParaRPr lang="el-GR" sz="2000" dirty="0" smtClean="0">
              <a:solidFill>
                <a:srgbClr val="0070C0"/>
              </a:solidFill>
            </a:endParaRPr>
          </a:p>
          <a:p>
            <a:endParaRPr lang="el-GR" sz="2000" dirty="0">
              <a:solidFill>
                <a:srgbClr val="0070C0"/>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655" y="4077072"/>
            <a:ext cx="1891648" cy="2424029"/>
          </a:xfrm>
          <a:prstGeom prst="rect">
            <a:avLst/>
          </a:prstGeom>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692985"/>
            <a:ext cx="3312368" cy="2608223"/>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58456">
            <a:off x="4209727" y="2897149"/>
            <a:ext cx="2779040" cy="1896075"/>
          </a:xfrm>
          <a:prstGeom prst="rect">
            <a:avLst/>
          </a:prstGeom>
        </p:spPr>
      </p:pic>
    </p:spTree>
    <p:extLst>
      <p:ext uri="{BB962C8B-B14F-4D97-AF65-F5344CB8AC3E}">
        <p14:creationId xmlns:p14="http://schemas.microsoft.com/office/powerpoint/2010/main" val="246157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39952" cy="3348591"/>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2976"/>
            <a:ext cx="9144000" cy="3645024"/>
          </a:xfrm>
          <a:prstGeom prst="rect">
            <a:avLst/>
          </a:prstGeom>
        </p:spPr>
      </p:pic>
      <p:pic>
        <p:nvPicPr>
          <p:cNvPr id="4" name="Θέση περιεχομένου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0"/>
            <a:ext cx="4716016" cy="2916213"/>
          </a:xfrm>
          <a:prstGeom prst="rect">
            <a:avLst/>
          </a:prstGeom>
        </p:spPr>
      </p:pic>
    </p:spTree>
    <p:extLst>
      <p:ext uri="{BB962C8B-B14F-4D97-AF65-F5344CB8AC3E}">
        <p14:creationId xmlns:p14="http://schemas.microsoft.com/office/powerpoint/2010/main" val="292197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45000" cy="2720132"/>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960"/>
            <a:ext cx="9144000" cy="3789040"/>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488" y="332656"/>
            <a:ext cx="4191000" cy="2286000"/>
          </a:xfrm>
          <a:prstGeom prst="rect">
            <a:avLst/>
          </a:prstGeom>
        </p:spPr>
      </p:pic>
    </p:spTree>
    <p:extLst>
      <p:ext uri="{BB962C8B-B14F-4D97-AF65-F5344CB8AC3E}">
        <p14:creationId xmlns:p14="http://schemas.microsoft.com/office/powerpoint/2010/main" val="366650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63"/>
            <a:ext cx="4572000" cy="3429000"/>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3016"/>
            <a:ext cx="9144000" cy="3284984"/>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0"/>
            <a:ext cx="4572000" cy="3429000"/>
          </a:xfrm>
          <a:prstGeom prst="rect">
            <a:avLst/>
          </a:prstGeom>
        </p:spPr>
      </p:pic>
    </p:spTree>
    <p:extLst>
      <p:ext uri="{BB962C8B-B14F-4D97-AF65-F5344CB8AC3E}">
        <p14:creationId xmlns:p14="http://schemas.microsoft.com/office/powerpoint/2010/main" val="231958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556792"/>
          </a:xfrm>
          <a:solidFill>
            <a:schemeClr val="bg2">
              <a:lumMod val="75000"/>
            </a:schemeClr>
          </a:solidFill>
        </p:spPr>
        <p:txBody>
          <a:bodyPr>
            <a:normAutofit/>
          </a:bodyPr>
          <a:lstStyle/>
          <a:p>
            <a:r>
              <a:rPr lang="el-GR" sz="3600" b="1" dirty="0" smtClean="0">
                <a:solidFill>
                  <a:srgbClr val="C00000"/>
                </a:solidFill>
              </a:rPr>
              <a:t>ΚΟΣΤΟΣ ΛΕΙΤΟΥΡΓΙΑΣ ΗΛΕΚΤΡΙΚΩΝ ΣΥΣΚΕΥΩΝ</a:t>
            </a:r>
            <a:endParaRPr lang="el-GR" sz="3600" b="1" dirty="0">
              <a:solidFill>
                <a:srgbClr val="C00000"/>
              </a:solidFill>
            </a:endParaRPr>
          </a:p>
        </p:txBody>
      </p:sp>
      <p:sp>
        <p:nvSpPr>
          <p:cNvPr id="4" name="Θέση περιεχομένου 3"/>
          <p:cNvSpPr>
            <a:spLocks noGrp="1"/>
          </p:cNvSpPr>
          <p:nvPr>
            <p:ph sz="half" idx="2"/>
          </p:nvPr>
        </p:nvSpPr>
        <p:spPr>
          <a:xfrm>
            <a:off x="5589264" y="1600200"/>
            <a:ext cx="3554735" cy="5257800"/>
          </a:xfrm>
        </p:spPr>
        <p:txBody>
          <a:bodyPr/>
          <a:lstStyle/>
          <a:p>
            <a:pPr marL="0" indent="0">
              <a:buNone/>
            </a:pPr>
            <a:r>
              <a:rPr lang="el-GR" b="1" dirty="0" smtClean="0">
                <a:solidFill>
                  <a:schemeClr val="accent3">
                    <a:lumMod val="50000"/>
                  </a:schemeClr>
                </a:solidFill>
              </a:rPr>
              <a:t>ΚΟΣΤΟΣ ΛΕΙΤΟΥΡΓΙΑΣ</a:t>
            </a:r>
          </a:p>
          <a:p>
            <a:pPr marL="0" indent="0">
              <a:buNone/>
            </a:pPr>
            <a:endParaRPr lang="el-GR" dirty="0"/>
          </a:p>
          <a:p>
            <a:pPr marL="0" indent="0">
              <a:buNone/>
            </a:pPr>
            <a:r>
              <a:rPr lang="en-US" sz="2200" b="1" dirty="0" smtClean="0">
                <a:solidFill>
                  <a:schemeClr val="accent6">
                    <a:lumMod val="50000"/>
                  </a:schemeClr>
                </a:solidFill>
              </a:rPr>
              <a:t>P(</a:t>
            </a:r>
            <a:r>
              <a:rPr lang="el-GR" sz="2200" b="1" dirty="0" smtClean="0">
                <a:solidFill>
                  <a:schemeClr val="accent6">
                    <a:lumMod val="50000"/>
                  </a:schemeClr>
                </a:solidFill>
              </a:rPr>
              <a:t>σε </a:t>
            </a:r>
            <a:r>
              <a:rPr lang="en-US" sz="2200" b="1" dirty="0" smtClean="0">
                <a:solidFill>
                  <a:schemeClr val="accent6">
                    <a:lumMod val="50000"/>
                  </a:schemeClr>
                </a:solidFill>
              </a:rPr>
              <a:t>kW).t</a:t>
            </a:r>
            <a:r>
              <a:rPr lang="el-GR" sz="2200" b="1" dirty="0" smtClean="0">
                <a:solidFill>
                  <a:schemeClr val="accent6">
                    <a:lumMod val="50000"/>
                  </a:schemeClr>
                </a:solidFill>
              </a:rPr>
              <a:t>(σε ώρες)</a:t>
            </a:r>
            <a:r>
              <a:rPr lang="en-US" sz="2200" b="1" dirty="0" smtClean="0">
                <a:solidFill>
                  <a:schemeClr val="accent6">
                    <a:lumMod val="50000"/>
                  </a:schemeClr>
                </a:solidFill>
              </a:rPr>
              <a:t>.</a:t>
            </a:r>
            <a:r>
              <a:rPr lang="el-GR" sz="2200" b="1" dirty="0" smtClean="0">
                <a:solidFill>
                  <a:schemeClr val="accent6">
                    <a:lumMod val="50000"/>
                  </a:schemeClr>
                </a:solidFill>
              </a:rPr>
              <a:t>0,16</a:t>
            </a:r>
          </a:p>
          <a:p>
            <a:pPr marL="0" indent="0">
              <a:buNone/>
            </a:pPr>
            <a:endParaRPr lang="el-GR" sz="2200" b="1" dirty="0">
              <a:solidFill>
                <a:schemeClr val="accent6">
                  <a:lumMod val="50000"/>
                </a:schemeClr>
              </a:solidFill>
            </a:endParaRPr>
          </a:p>
          <a:p>
            <a:pPr marL="0" indent="0">
              <a:buNone/>
            </a:pPr>
            <a:endParaRPr lang="el-GR" sz="2200" b="1" dirty="0" smtClean="0">
              <a:solidFill>
                <a:schemeClr val="accent6">
                  <a:lumMod val="50000"/>
                </a:schemeClr>
              </a:solidFill>
            </a:endParaRPr>
          </a:p>
          <a:p>
            <a:pPr marL="0" indent="0">
              <a:buNone/>
            </a:pPr>
            <a:endParaRPr lang="el-GR" sz="2200" b="1" dirty="0">
              <a:solidFill>
                <a:schemeClr val="accent6">
                  <a:lumMod val="50000"/>
                </a:schemeClr>
              </a:solidFill>
            </a:endParaRPr>
          </a:p>
          <a:p>
            <a:pPr marL="0" indent="0">
              <a:buNone/>
            </a:pPr>
            <a:endParaRPr lang="el-GR" sz="2200" b="1" dirty="0" smtClean="0">
              <a:solidFill>
                <a:schemeClr val="accent6">
                  <a:lumMod val="50000"/>
                </a:schemeClr>
              </a:solidFill>
            </a:endParaRPr>
          </a:p>
          <a:p>
            <a:pPr marL="0" indent="0">
              <a:buNone/>
            </a:pPr>
            <a:endParaRPr lang="el-GR" sz="2200" b="1" dirty="0">
              <a:solidFill>
                <a:schemeClr val="accent6">
                  <a:lumMod val="50000"/>
                </a:schemeClr>
              </a:solidFill>
            </a:endParaRPr>
          </a:p>
          <a:p>
            <a:pPr marL="0" indent="0">
              <a:buNone/>
            </a:pPr>
            <a:endParaRPr lang="el-GR" sz="2200" b="1" dirty="0" smtClean="0">
              <a:solidFill>
                <a:schemeClr val="accent6">
                  <a:lumMod val="50000"/>
                </a:schemeClr>
              </a:solidFill>
            </a:endParaRPr>
          </a:p>
          <a:p>
            <a:pPr marL="0" indent="0">
              <a:buNone/>
            </a:pPr>
            <a:endParaRPr lang="el-GR" sz="2200" b="1" dirty="0">
              <a:solidFill>
                <a:schemeClr val="accent6">
                  <a:lumMod val="50000"/>
                </a:schemeClr>
              </a:solidFill>
            </a:endParaRPr>
          </a:p>
          <a:p>
            <a:pPr marL="0" indent="0">
              <a:buNone/>
            </a:pPr>
            <a:r>
              <a:rPr lang="el-GR" sz="2200" b="1" dirty="0" smtClean="0">
                <a:solidFill>
                  <a:schemeClr val="accent6">
                    <a:lumMod val="50000"/>
                  </a:schemeClr>
                </a:solidFill>
              </a:rPr>
              <a:t>ΠΡΑΓΜΑΤΙΚΟΣ ΧΡΟΝΟΣ =</a:t>
            </a:r>
          </a:p>
          <a:p>
            <a:pPr marL="0" indent="0">
              <a:buNone/>
            </a:pPr>
            <a:r>
              <a:rPr lang="el-GR" sz="2200" b="1" dirty="0">
                <a:solidFill>
                  <a:schemeClr val="accent6">
                    <a:lumMod val="50000"/>
                  </a:schemeClr>
                </a:solidFill>
              </a:rPr>
              <a:t> </a:t>
            </a:r>
            <a:r>
              <a:rPr lang="el-GR" sz="2200" b="1" dirty="0" smtClean="0">
                <a:solidFill>
                  <a:schemeClr val="accent6">
                    <a:lumMod val="50000"/>
                  </a:schemeClr>
                </a:solidFill>
              </a:rPr>
              <a:t>    /3600=     ώρες</a:t>
            </a:r>
            <a:endParaRPr lang="el-GR" sz="2200" b="1" dirty="0">
              <a:solidFill>
                <a:schemeClr val="accent6">
                  <a:lumMod val="50000"/>
                </a:schemeClr>
              </a:solidFill>
            </a:endParaRPr>
          </a:p>
        </p:txBody>
      </p:sp>
      <p:graphicFrame>
        <p:nvGraphicFramePr>
          <p:cNvPr id="5" name="Θέση περιεχομένου 4"/>
          <p:cNvGraphicFramePr>
            <a:graphicFrameLocks noGrp="1" noChangeAspect="1"/>
          </p:cNvGraphicFramePr>
          <p:nvPr>
            <p:ph sz="half" idx="1"/>
            <p:extLst>
              <p:ext uri="{D42A27DB-BD31-4B8C-83A1-F6EECF244321}">
                <p14:modId xmlns:p14="http://schemas.microsoft.com/office/powerpoint/2010/main" val="2241681301"/>
              </p:ext>
            </p:extLst>
          </p:nvPr>
        </p:nvGraphicFramePr>
        <p:xfrm>
          <a:off x="251520" y="1628800"/>
          <a:ext cx="5400600" cy="976312"/>
        </p:xfrm>
        <a:graphic>
          <a:graphicData uri="http://schemas.openxmlformats.org/presentationml/2006/ole">
            <mc:AlternateContent xmlns:mc="http://schemas.openxmlformats.org/markup-compatibility/2006">
              <mc:Choice xmlns:v="urn:schemas-microsoft-com:vml" Requires="v">
                <p:oleObj spid="_x0000_s1053" name="Equation" r:id="rId3" imgW="1777680" imgH="406080" progId="Equation.DSMT4">
                  <p:embed/>
                </p:oleObj>
              </mc:Choice>
              <mc:Fallback>
                <p:oleObj name="Equation" r:id="rId3" imgW="1777680" imgH="406080" progId="Equation.DSMT4">
                  <p:embed/>
                  <p:pic>
                    <p:nvPicPr>
                      <p:cNvPr id="0" name=""/>
                      <p:cNvPicPr/>
                      <p:nvPr/>
                    </p:nvPicPr>
                    <p:blipFill>
                      <a:blip r:embed="rId4"/>
                      <a:stretch>
                        <a:fillRect/>
                      </a:stretch>
                    </p:blipFill>
                    <p:spPr>
                      <a:xfrm>
                        <a:off x="251520" y="1628800"/>
                        <a:ext cx="5400600" cy="976312"/>
                      </a:xfrm>
                      <a:prstGeom prst="rect">
                        <a:avLst/>
                      </a:prstGeom>
                    </p:spPr>
                  </p:pic>
                </p:oleObj>
              </mc:Fallback>
            </mc:AlternateContent>
          </a:graphicData>
        </a:graphic>
      </p:graphicFrame>
      <p:cxnSp>
        <p:nvCxnSpPr>
          <p:cNvPr id="7" name="Ευθύγραμμο βέλος σύνδεσης 6"/>
          <p:cNvCxnSpPr>
            <a:endCxn id="12" idx="0"/>
          </p:cNvCxnSpPr>
          <p:nvPr/>
        </p:nvCxnSpPr>
        <p:spPr>
          <a:xfrm flipH="1">
            <a:off x="867963" y="2636912"/>
            <a:ext cx="1399781" cy="2020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Ευθύγραμμο βέλος σύνδεσης 8"/>
          <p:cNvCxnSpPr/>
          <p:nvPr/>
        </p:nvCxnSpPr>
        <p:spPr>
          <a:xfrm>
            <a:off x="2699792" y="2636912"/>
            <a:ext cx="0" cy="6074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Ευθύγραμμο βέλος σύνδεσης 10"/>
          <p:cNvCxnSpPr>
            <a:endCxn id="16" idx="0"/>
          </p:cNvCxnSpPr>
          <p:nvPr/>
        </p:nvCxnSpPr>
        <p:spPr>
          <a:xfrm flipV="1">
            <a:off x="3203848" y="2596777"/>
            <a:ext cx="1503191" cy="41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Ορθογώνιο 11"/>
          <p:cNvSpPr/>
          <p:nvPr/>
        </p:nvSpPr>
        <p:spPr>
          <a:xfrm>
            <a:off x="168829" y="2838998"/>
            <a:ext cx="1398268" cy="646331"/>
          </a:xfrm>
          <a:prstGeom prst="rect">
            <a:avLst/>
          </a:prstGeom>
        </p:spPr>
        <p:txBody>
          <a:bodyPr wrap="none">
            <a:spAutoFit/>
          </a:bodyPr>
          <a:lstStyle/>
          <a:p>
            <a:r>
              <a:rPr lang="el-GR" dirty="0"/>
              <a:t>Μάζα νερού </a:t>
            </a:r>
            <a:endParaRPr lang="el-GR" dirty="0" smtClean="0"/>
          </a:p>
          <a:p>
            <a:r>
              <a:rPr lang="el-GR" dirty="0"/>
              <a:t> </a:t>
            </a:r>
            <a:r>
              <a:rPr lang="el-GR" dirty="0" smtClean="0"/>
              <a:t>   = </a:t>
            </a:r>
            <a:r>
              <a:rPr lang="el-GR" dirty="0"/>
              <a:t>0,1</a:t>
            </a:r>
            <a:r>
              <a:rPr lang="en-US" dirty="0"/>
              <a:t>kg</a:t>
            </a:r>
            <a:endParaRPr lang="el-GR" dirty="0"/>
          </a:p>
        </p:txBody>
      </p:sp>
      <p:graphicFrame>
        <p:nvGraphicFramePr>
          <p:cNvPr id="14" name="Αντικείμενο 13"/>
          <p:cNvGraphicFramePr>
            <a:graphicFrameLocks noChangeAspect="1"/>
          </p:cNvGraphicFramePr>
          <p:nvPr>
            <p:extLst>
              <p:ext uri="{D42A27DB-BD31-4B8C-83A1-F6EECF244321}">
                <p14:modId xmlns:p14="http://schemas.microsoft.com/office/powerpoint/2010/main" val="1068860320"/>
              </p:ext>
            </p:extLst>
          </p:nvPr>
        </p:nvGraphicFramePr>
        <p:xfrm>
          <a:off x="3248631" y="3528993"/>
          <a:ext cx="558800" cy="419100"/>
        </p:xfrm>
        <a:graphic>
          <a:graphicData uri="http://schemas.openxmlformats.org/presentationml/2006/ole">
            <mc:AlternateContent xmlns:mc="http://schemas.openxmlformats.org/markup-compatibility/2006">
              <mc:Choice xmlns:v="urn:schemas-microsoft-com:vml" Requires="v">
                <p:oleObj spid="_x0000_s1054" name="Equation" r:id="rId5" imgW="558720" imgH="419040" progId="Equation.DSMT4">
                  <p:embed/>
                </p:oleObj>
              </mc:Choice>
              <mc:Fallback>
                <p:oleObj name="Equation" r:id="rId5" imgW="558720" imgH="419040" progId="Equation.DSMT4">
                  <p:embed/>
                  <p:pic>
                    <p:nvPicPr>
                      <p:cNvPr id="0" name=""/>
                      <p:cNvPicPr/>
                      <p:nvPr/>
                    </p:nvPicPr>
                    <p:blipFill>
                      <a:blip r:embed="rId6"/>
                      <a:stretch>
                        <a:fillRect/>
                      </a:stretch>
                    </p:blipFill>
                    <p:spPr>
                      <a:xfrm>
                        <a:off x="3248631" y="3528993"/>
                        <a:ext cx="558800" cy="419100"/>
                      </a:xfrm>
                      <a:prstGeom prst="rect">
                        <a:avLst/>
                      </a:prstGeom>
                    </p:spPr>
                  </p:pic>
                </p:oleObj>
              </mc:Fallback>
            </mc:AlternateContent>
          </a:graphicData>
        </a:graphic>
      </p:graphicFrame>
      <p:sp>
        <p:nvSpPr>
          <p:cNvPr id="15" name="Ορθογώνιο 14"/>
          <p:cNvSpPr/>
          <p:nvPr/>
        </p:nvSpPr>
        <p:spPr>
          <a:xfrm>
            <a:off x="1871801" y="3208330"/>
            <a:ext cx="2340159" cy="646331"/>
          </a:xfrm>
          <a:prstGeom prst="rect">
            <a:avLst/>
          </a:prstGeom>
        </p:spPr>
        <p:txBody>
          <a:bodyPr wrap="square">
            <a:spAutoFit/>
          </a:bodyPr>
          <a:lstStyle/>
          <a:p>
            <a:r>
              <a:rPr lang="el-GR" dirty="0"/>
              <a:t>Ειδική θερμότητα </a:t>
            </a:r>
            <a:endParaRPr lang="en-US" dirty="0" smtClean="0"/>
          </a:p>
          <a:p>
            <a:r>
              <a:rPr lang="el-GR" dirty="0" smtClean="0"/>
              <a:t>νερού = </a:t>
            </a:r>
            <a:r>
              <a:rPr lang="el-GR" dirty="0"/>
              <a:t>4200</a:t>
            </a:r>
          </a:p>
        </p:txBody>
      </p:sp>
      <p:sp>
        <p:nvSpPr>
          <p:cNvPr id="16" name="Ορθογώνιο 15"/>
          <p:cNvSpPr/>
          <p:nvPr/>
        </p:nvSpPr>
        <p:spPr>
          <a:xfrm>
            <a:off x="3806939" y="2596777"/>
            <a:ext cx="1800200" cy="923330"/>
          </a:xfrm>
          <a:prstGeom prst="rect">
            <a:avLst/>
          </a:prstGeom>
        </p:spPr>
        <p:txBody>
          <a:bodyPr wrap="square">
            <a:spAutoFit/>
          </a:bodyPr>
          <a:lstStyle/>
          <a:p>
            <a:pPr algn="ctr"/>
            <a:r>
              <a:rPr lang="el-GR" dirty="0" smtClean="0"/>
              <a:t>  Μεταβολή       </a:t>
            </a:r>
            <a:r>
              <a:rPr lang="en-US" dirty="0" smtClean="0"/>
              <a:t> </a:t>
            </a:r>
            <a:r>
              <a:rPr lang="el-GR" dirty="0" smtClean="0"/>
              <a:t>                                     θερμοκρασίας</a:t>
            </a:r>
          </a:p>
          <a:p>
            <a:pPr algn="ctr"/>
            <a:r>
              <a:rPr lang="el-GR" dirty="0" err="1" smtClean="0"/>
              <a:t>Δθ</a:t>
            </a:r>
            <a:r>
              <a:rPr lang="el-GR" dirty="0" smtClean="0"/>
              <a:t>=</a:t>
            </a:r>
            <a:r>
              <a:rPr lang="en-US" dirty="0" smtClean="0"/>
              <a:t>75</a:t>
            </a:r>
            <a:r>
              <a:rPr lang="en-US" baseline="30000" dirty="0" smtClean="0"/>
              <a:t>0</a:t>
            </a:r>
            <a:r>
              <a:rPr lang="en-US" dirty="0" smtClean="0"/>
              <a:t>C</a:t>
            </a:r>
            <a:r>
              <a:rPr lang="el-GR" dirty="0" smtClean="0"/>
              <a:t> </a:t>
            </a:r>
            <a:endParaRPr lang="el-GR" dirty="0"/>
          </a:p>
        </p:txBody>
      </p:sp>
      <p:graphicFrame>
        <p:nvGraphicFramePr>
          <p:cNvPr id="21" name="Αντικείμενο 20"/>
          <p:cNvGraphicFramePr>
            <a:graphicFrameLocks noGrp="1" noChangeAspect="1"/>
          </p:cNvGraphicFramePr>
          <p:nvPr>
            <p:extLst>
              <p:ext uri="{D42A27DB-BD31-4B8C-83A1-F6EECF244321}">
                <p14:modId xmlns:p14="http://schemas.microsoft.com/office/powerpoint/2010/main" val="4188471787"/>
              </p:ext>
            </p:extLst>
          </p:nvPr>
        </p:nvGraphicFramePr>
        <p:xfrm>
          <a:off x="149225" y="5445224"/>
          <a:ext cx="5574903" cy="1412776"/>
        </p:xfrm>
        <a:graphic>
          <a:graphicData uri="http://schemas.openxmlformats.org/presentationml/2006/ole">
            <mc:AlternateContent xmlns:mc="http://schemas.openxmlformats.org/markup-compatibility/2006">
              <mc:Choice xmlns:v="urn:schemas-microsoft-com:vml" Requires="v">
                <p:oleObj spid="_x0000_s1055" name="Equation" r:id="rId7" imgW="1904760" imgH="622080" progId="Equation.DSMT4">
                  <p:embed/>
                </p:oleObj>
              </mc:Choice>
              <mc:Fallback>
                <p:oleObj name="Equation" r:id="rId7" imgW="1904760" imgH="622080" progId="Equation.DSMT4">
                  <p:embed/>
                  <p:pic>
                    <p:nvPicPr>
                      <p:cNvPr id="0" name="Θέση περιεχομένου 4"/>
                      <p:cNvPicPr>
                        <a:picLocks noGrp="1" noChangeAspect="1" noChangeArrowheads="1"/>
                      </p:cNvPicPr>
                      <p:nvPr/>
                    </p:nvPicPr>
                    <p:blipFill>
                      <a:blip r:embed="rId8"/>
                      <a:srcRect/>
                      <a:stretch>
                        <a:fillRect/>
                      </a:stretch>
                    </p:blipFill>
                    <p:spPr bwMode="auto">
                      <a:xfrm>
                        <a:off x="149225" y="5445224"/>
                        <a:ext cx="5574903" cy="1412776"/>
                      </a:xfrm>
                      <a:prstGeom prst="rect">
                        <a:avLst/>
                      </a:prstGeom>
                      <a:noFill/>
                      <a:ln>
                        <a:noFill/>
                      </a:ln>
                    </p:spPr>
                  </p:pic>
                </p:oleObj>
              </mc:Fallback>
            </mc:AlternateContent>
          </a:graphicData>
        </a:graphic>
      </p:graphicFrame>
      <p:sp>
        <p:nvSpPr>
          <p:cNvPr id="25" name="Ορθογώνιο 24"/>
          <p:cNvSpPr/>
          <p:nvPr/>
        </p:nvSpPr>
        <p:spPr>
          <a:xfrm>
            <a:off x="168830" y="4869160"/>
            <a:ext cx="1702972" cy="646331"/>
          </a:xfrm>
          <a:prstGeom prst="rect">
            <a:avLst/>
          </a:prstGeom>
        </p:spPr>
        <p:txBody>
          <a:bodyPr wrap="square">
            <a:spAutoFit/>
          </a:bodyPr>
          <a:lstStyle/>
          <a:p>
            <a:pPr algn="ctr"/>
            <a:r>
              <a:rPr lang="el-GR" dirty="0"/>
              <a:t>Ισχύς συσκευής </a:t>
            </a:r>
            <a:r>
              <a:rPr lang="en-US" dirty="0" smtClean="0"/>
              <a:t>                        </a:t>
            </a:r>
            <a:r>
              <a:rPr lang="el-GR" dirty="0" smtClean="0"/>
              <a:t>= 2200</a:t>
            </a:r>
            <a:r>
              <a:rPr lang="en-US" dirty="0" smtClean="0"/>
              <a:t>W</a:t>
            </a:r>
            <a:endParaRPr lang="el-GR" dirty="0"/>
          </a:p>
        </p:txBody>
      </p:sp>
      <p:cxnSp>
        <p:nvCxnSpPr>
          <p:cNvPr id="27" name="Ευθύγραμμο βέλος σύνδεσης 26"/>
          <p:cNvCxnSpPr>
            <a:endCxn id="25" idx="3"/>
          </p:cNvCxnSpPr>
          <p:nvPr/>
        </p:nvCxnSpPr>
        <p:spPr>
          <a:xfrm flipH="1" flipV="1">
            <a:off x="1871802" y="5192326"/>
            <a:ext cx="539958" cy="3231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Ορθογώνιο 27"/>
          <p:cNvSpPr/>
          <p:nvPr/>
        </p:nvSpPr>
        <p:spPr>
          <a:xfrm>
            <a:off x="3554733" y="4715371"/>
            <a:ext cx="2209259" cy="646331"/>
          </a:xfrm>
          <a:prstGeom prst="rect">
            <a:avLst/>
          </a:prstGeom>
        </p:spPr>
        <p:txBody>
          <a:bodyPr wrap="none">
            <a:spAutoFit/>
          </a:bodyPr>
          <a:lstStyle/>
          <a:p>
            <a:r>
              <a:rPr lang="el-GR" dirty="0" smtClean="0"/>
              <a:t>   Χρόνος λειτουργίας</a:t>
            </a:r>
          </a:p>
          <a:p>
            <a:r>
              <a:rPr lang="en-US" dirty="0" smtClean="0"/>
              <a:t>    t=              =</a:t>
            </a:r>
            <a:r>
              <a:rPr lang="el-GR" dirty="0" smtClean="0"/>
              <a:t>14,3 </a:t>
            </a:r>
            <a:r>
              <a:rPr lang="en-US" dirty="0" smtClean="0"/>
              <a:t>sec</a:t>
            </a:r>
            <a:endParaRPr lang="el-GR" dirty="0"/>
          </a:p>
        </p:txBody>
      </p:sp>
      <p:cxnSp>
        <p:nvCxnSpPr>
          <p:cNvPr id="30" name="Ευθύγραμμο βέλος σύνδεσης 29"/>
          <p:cNvCxnSpPr>
            <a:endCxn id="28" idx="2"/>
          </p:cNvCxnSpPr>
          <p:nvPr/>
        </p:nvCxnSpPr>
        <p:spPr>
          <a:xfrm flipV="1">
            <a:off x="3041880" y="5361702"/>
            <a:ext cx="1617483" cy="1461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35" name="Αντικείμενο 34"/>
          <p:cNvGraphicFramePr>
            <a:graphicFrameLocks noChangeAspect="1"/>
          </p:cNvGraphicFramePr>
          <p:nvPr>
            <p:extLst>
              <p:ext uri="{D42A27DB-BD31-4B8C-83A1-F6EECF244321}">
                <p14:modId xmlns:p14="http://schemas.microsoft.com/office/powerpoint/2010/main" val="634082391"/>
              </p:ext>
            </p:extLst>
          </p:nvPr>
        </p:nvGraphicFramePr>
        <p:xfrm>
          <a:off x="4067944" y="4960048"/>
          <a:ext cx="720082" cy="393700"/>
        </p:xfrm>
        <a:graphic>
          <a:graphicData uri="http://schemas.openxmlformats.org/presentationml/2006/ole">
            <mc:AlternateContent xmlns:mc="http://schemas.openxmlformats.org/markup-compatibility/2006">
              <mc:Choice xmlns:v="urn:schemas-microsoft-com:vml" Requires="v">
                <p:oleObj spid="_x0000_s1056" name="Equation" r:id="rId9" imgW="444240" imgH="393480" progId="Equation.DSMT4">
                  <p:embed/>
                </p:oleObj>
              </mc:Choice>
              <mc:Fallback>
                <p:oleObj name="Equation" r:id="rId9" imgW="444240" imgH="393480" progId="Equation.DSMT4">
                  <p:embed/>
                  <p:pic>
                    <p:nvPicPr>
                      <p:cNvPr id="0" name=""/>
                      <p:cNvPicPr/>
                      <p:nvPr/>
                    </p:nvPicPr>
                    <p:blipFill>
                      <a:blip r:embed="rId10"/>
                      <a:stretch>
                        <a:fillRect/>
                      </a:stretch>
                    </p:blipFill>
                    <p:spPr>
                      <a:xfrm>
                        <a:off x="4067944" y="4960048"/>
                        <a:ext cx="720082" cy="393700"/>
                      </a:xfrm>
                      <a:prstGeom prst="rect">
                        <a:avLst/>
                      </a:prstGeom>
                    </p:spPr>
                  </p:pic>
                </p:oleObj>
              </mc:Fallback>
            </mc:AlternateContent>
          </a:graphicData>
        </a:graphic>
      </p:graphicFrame>
      <p:graphicFrame>
        <p:nvGraphicFramePr>
          <p:cNvPr id="38" name="Αντικείμενο 37"/>
          <p:cNvGraphicFramePr>
            <a:graphicFrameLocks noChangeAspect="1"/>
          </p:cNvGraphicFramePr>
          <p:nvPr>
            <p:extLst>
              <p:ext uri="{D42A27DB-BD31-4B8C-83A1-F6EECF244321}">
                <p14:modId xmlns:p14="http://schemas.microsoft.com/office/powerpoint/2010/main" val="182776221"/>
              </p:ext>
            </p:extLst>
          </p:nvPr>
        </p:nvGraphicFramePr>
        <p:xfrm>
          <a:off x="8604448" y="2728242"/>
          <a:ext cx="539552" cy="330200"/>
        </p:xfrm>
        <a:graphic>
          <a:graphicData uri="http://schemas.openxmlformats.org/presentationml/2006/ole">
            <mc:AlternateContent xmlns:mc="http://schemas.openxmlformats.org/markup-compatibility/2006">
              <mc:Choice xmlns:v="urn:schemas-microsoft-com:vml" Requires="v">
                <p:oleObj spid="_x0000_s1057" name="Equation" r:id="rId11" imgW="685800" imgH="330120" progId="Equation.DSMT4">
                  <p:embed/>
                </p:oleObj>
              </mc:Choice>
              <mc:Fallback>
                <p:oleObj name="Equation" r:id="rId11" imgW="685800" imgH="330120" progId="Equation.DSMT4">
                  <p:embed/>
                  <p:pic>
                    <p:nvPicPr>
                      <p:cNvPr id="0" name=""/>
                      <p:cNvPicPr/>
                      <p:nvPr/>
                    </p:nvPicPr>
                    <p:blipFill>
                      <a:blip r:embed="rId12"/>
                      <a:stretch>
                        <a:fillRect/>
                      </a:stretch>
                    </p:blipFill>
                    <p:spPr>
                      <a:xfrm>
                        <a:off x="8604448" y="2728242"/>
                        <a:ext cx="539552" cy="330200"/>
                      </a:xfrm>
                      <a:prstGeom prst="rect">
                        <a:avLst/>
                      </a:prstGeom>
                      <a:solidFill>
                        <a:schemeClr val="accent6">
                          <a:lumMod val="60000"/>
                          <a:lumOff val="40000"/>
                        </a:schemeClr>
                      </a:solidFill>
                    </p:spPr>
                  </p:pic>
                </p:oleObj>
              </mc:Fallback>
            </mc:AlternateContent>
          </a:graphicData>
        </a:graphic>
      </p:graphicFrame>
      <p:cxnSp>
        <p:nvCxnSpPr>
          <p:cNvPr id="40" name="Ευθύγραμμο βέλος σύνδεσης 39"/>
          <p:cNvCxnSpPr/>
          <p:nvPr/>
        </p:nvCxnSpPr>
        <p:spPr>
          <a:xfrm>
            <a:off x="7236296" y="2132856"/>
            <a:ext cx="0"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Ευθύγραμμο βέλος σύνδεσης 41"/>
          <p:cNvCxnSpPr/>
          <p:nvPr/>
        </p:nvCxnSpPr>
        <p:spPr>
          <a:xfrm>
            <a:off x="7236296" y="3058442"/>
            <a:ext cx="0" cy="8746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Ορθογώνιο 7"/>
          <p:cNvSpPr/>
          <p:nvPr/>
        </p:nvSpPr>
        <p:spPr>
          <a:xfrm>
            <a:off x="6156176" y="4149080"/>
            <a:ext cx="2160240" cy="12126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82817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4704"/>
          </a:xfrm>
        </p:spPr>
        <p:txBody>
          <a:bodyPr>
            <a:normAutofit/>
          </a:bodyPr>
          <a:lstStyle/>
          <a:p>
            <a:r>
              <a:rPr lang="el-GR" sz="3200" b="1" dirty="0" smtClean="0">
                <a:solidFill>
                  <a:srgbClr val="FF0000"/>
                </a:solidFill>
              </a:rPr>
              <a:t>ΕΝΕΡΓΟΒΟΡΕΣ ΣΥΣΚΕΥΕΣ ΚΑΙ ΑΠΛΕΣ ΣΥΜΒΟΥΛΕΣ</a:t>
            </a:r>
            <a:endParaRPr lang="el-GR" sz="3200" b="1" dirty="0">
              <a:solidFill>
                <a:srgbClr val="FF0000"/>
              </a:solidFill>
            </a:endParaRPr>
          </a:p>
        </p:txBody>
      </p:sp>
      <p:sp>
        <p:nvSpPr>
          <p:cNvPr id="3" name="Θέση περιεχομένου 2"/>
          <p:cNvSpPr>
            <a:spLocks noGrp="1"/>
          </p:cNvSpPr>
          <p:nvPr>
            <p:ph sz="half" idx="1"/>
          </p:nvPr>
        </p:nvSpPr>
        <p:spPr>
          <a:xfrm>
            <a:off x="0" y="692696"/>
            <a:ext cx="4495800" cy="6165304"/>
          </a:xfrm>
        </p:spPr>
        <p:txBody>
          <a:bodyPr>
            <a:normAutofit lnSpcReduction="10000"/>
          </a:bodyPr>
          <a:lstStyle/>
          <a:p>
            <a:r>
              <a:rPr lang="el-GR" sz="1400" b="1" dirty="0">
                <a:latin typeface="Arial" panose="020B0604020202020204" pitchFamily="34" charset="0"/>
                <a:cs typeface="Arial" panose="020B0604020202020204" pitchFamily="34" charset="0"/>
              </a:rPr>
              <a:t>Ψυγείο </a:t>
            </a:r>
            <a:r>
              <a:rPr lang="el-GR" sz="1400" dirty="0">
                <a:latin typeface="Arial" panose="020B0604020202020204" pitchFamily="34" charset="0"/>
                <a:cs typeface="Arial" panose="020B0604020202020204" pitchFamily="34" charset="0"/>
              </a:rPr>
              <a:t>Αν έχετε παλιό ψυγείο ο μόνος τρόπος για να μην καταναλώνει πολλή ενέργεια είναι να το αντικαταστήσετε. Όπως συμβαίνει με όλες τις παλιές ηλεκτρικές συσκευές, αυτές λειτουργούν όλο το 24ωρο και είναι εξαιρετικά ενεργοβόρες. Μην ανησυχείτε για τα χρήματα που μπορεί να ξοδέψετε σε ένα καινούργιο ψυγείο καθώς θα κάνετε απόσβεση μέσα σε μόλις 2 χρόνια</a:t>
            </a:r>
            <a:r>
              <a:rPr lang="el-GR" sz="1400" dirty="0" smtClean="0">
                <a:latin typeface="Arial" panose="020B0604020202020204" pitchFamily="34" charset="0"/>
                <a:cs typeface="Arial" panose="020B0604020202020204" pitchFamily="34" charset="0"/>
              </a:rPr>
              <a:t>.</a:t>
            </a:r>
          </a:p>
          <a:p>
            <a:r>
              <a:rPr lang="el-GR" sz="1400" b="1" dirty="0">
                <a:latin typeface="Arial" panose="020B0604020202020204" pitchFamily="34" charset="0"/>
                <a:cs typeface="Arial" panose="020B0604020202020204" pitchFamily="34" charset="0"/>
              </a:rPr>
              <a:t>Πιστολάκι </a:t>
            </a:r>
            <a:r>
              <a:rPr lang="el-GR" sz="1400" dirty="0">
                <a:latin typeface="Arial" panose="020B0604020202020204" pitchFamily="34" charset="0"/>
                <a:cs typeface="Arial" panose="020B0604020202020204" pitchFamily="34" charset="0"/>
              </a:rPr>
              <a:t>Παρόλο που μπορεί να μη χρησιμοποιείτε το πιστολάκι για ώρα, πρόκειται για μία συσκευή που είναι εξαιρετικά </a:t>
            </a:r>
            <a:r>
              <a:rPr lang="el-GR" sz="1400" dirty="0" err="1">
                <a:latin typeface="Arial" panose="020B0604020202020204" pitchFamily="34" charset="0"/>
                <a:cs typeface="Arial" panose="020B0604020202020204" pitchFamily="34" charset="0"/>
              </a:rPr>
              <a:t>ενεργοβόρα</a:t>
            </a:r>
            <a:r>
              <a:rPr lang="el-GR" sz="1400" dirty="0">
                <a:latin typeface="Arial" panose="020B0604020202020204" pitchFamily="34" charset="0"/>
                <a:cs typeface="Arial" panose="020B0604020202020204" pitchFamily="34" charset="0"/>
              </a:rPr>
              <a:t> πράγμα. Αυτό αποτελεί έκπληξη για πολλούς. Το μόνο που μπορείτε να κάνετε είναι το αντικαταστήσετε και αυτό με κάποιο άλλο πιο καινούργιο (και άρα καλύτερης ενεργειακής κλάσης</a:t>
            </a:r>
            <a:r>
              <a:rPr lang="el-GR" sz="1400" dirty="0" smtClean="0">
                <a:latin typeface="Arial" panose="020B0604020202020204" pitchFamily="34" charset="0"/>
                <a:cs typeface="Arial" panose="020B0604020202020204" pitchFamily="34" charset="0"/>
              </a:rPr>
              <a:t>).</a:t>
            </a:r>
          </a:p>
          <a:p>
            <a:r>
              <a:rPr lang="el-GR" sz="1400" b="1" dirty="0">
                <a:latin typeface="Arial" panose="020B0604020202020204" pitchFamily="34" charset="0"/>
                <a:cs typeface="Arial" panose="020B0604020202020204" pitchFamily="34" charset="0"/>
              </a:rPr>
              <a:t>Κλιματιστικό</a:t>
            </a:r>
            <a:r>
              <a:rPr lang="el-GR" sz="1400" dirty="0">
                <a:latin typeface="Arial" panose="020B0604020202020204" pitchFamily="34" charset="0"/>
                <a:cs typeface="Arial" panose="020B0604020202020204" pitchFamily="34" charset="0"/>
              </a:rPr>
              <a:t> Το κλιματιστικό καίει πολύ ρεύμα και γι' αυτό συμβαίνουν διακοπές ρεύματος τις ημέρες του καλοκαιριού με καύσωνα, όταν όλοι χρησιμοποιούν τα κλιματιστικά τους στο φουλ. Αυτό που μπορεί να μην γνωρίζετε είναι πως τα κλιματιστικά τύπου </a:t>
            </a:r>
            <a:r>
              <a:rPr lang="el-GR" sz="1400" dirty="0" err="1">
                <a:latin typeface="Arial" panose="020B0604020202020204" pitchFamily="34" charset="0"/>
                <a:cs typeface="Arial" panose="020B0604020202020204" pitchFamily="34" charset="0"/>
              </a:rPr>
              <a:t>inverter</a:t>
            </a:r>
            <a:r>
              <a:rPr lang="el-GR" sz="1400" dirty="0">
                <a:latin typeface="Arial" panose="020B0604020202020204" pitchFamily="34" charset="0"/>
                <a:cs typeface="Arial" panose="020B0604020202020204" pitchFamily="34" charset="0"/>
              </a:rPr>
              <a:t> κάνουν μεγάλη οικονομία παράγοντας θερμική ενέργεια πάνω από 3 φορές περισσότερο από ένα κοινό αερόθερμο. Ποια είναι, όμως, η σωστή θερμοκρασία που πρέπει να βάζουμε στον κλιματισμό; Η σωστή θερμοκρασία είναι 10 βαθμοί πάνω από την εξωτερική θερμοκρασία τον χειμώνα και 10 βαθμοί κάτω από την εξωτερική θερμοκρασία το καλοκαίρι.</a:t>
            </a:r>
          </a:p>
        </p:txBody>
      </p:sp>
      <p:sp>
        <p:nvSpPr>
          <p:cNvPr id="4" name="Θέση περιεχομένου 3"/>
          <p:cNvSpPr>
            <a:spLocks noGrp="1"/>
          </p:cNvSpPr>
          <p:nvPr>
            <p:ph sz="half" idx="2"/>
          </p:nvPr>
        </p:nvSpPr>
        <p:spPr>
          <a:xfrm>
            <a:off x="4648200" y="764704"/>
            <a:ext cx="4495800" cy="6093296"/>
          </a:xfrm>
        </p:spPr>
        <p:txBody>
          <a:bodyPr>
            <a:noAutofit/>
          </a:bodyPr>
          <a:lstStyle/>
          <a:p>
            <a:r>
              <a:rPr lang="el-GR" sz="1800" dirty="0">
                <a:latin typeface="Arial" panose="020B0604020202020204" pitchFamily="34" charset="0"/>
                <a:cs typeface="Arial" panose="020B0604020202020204" pitchFamily="34" charset="0"/>
              </a:rPr>
              <a:t>Η </a:t>
            </a:r>
            <a:r>
              <a:rPr lang="el-GR" sz="1800" b="1" dirty="0">
                <a:latin typeface="Arial" panose="020B0604020202020204" pitchFamily="34" charset="0"/>
                <a:cs typeface="Arial" panose="020B0604020202020204" pitchFamily="34" charset="0"/>
              </a:rPr>
              <a:t>κατανάλωση ηλεκτρικής ενέργειας</a:t>
            </a:r>
            <a:r>
              <a:rPr lang="el-GR" sz="1800" dirty="0">
                <a:latin typeface="Arial" panose="020B0604020202020204" pitchFamily="34" charset="0"/>
                <a:cs typeface="Arial" panose="020B0604020202020204" pitchFamily="34" charset="0"/>
              </a:rPr>
              <a:t> στο σπίτι εκτοξεύεται όταν αφήνουμε τις ηλεκτρικές και ηλεκτρονικές συσκευές,  όπως τηλεοράσεις και ηλεκτρονικούς υπολογιστές, σε </a:t>
            </a:r>
            <a:r>
              <a:rPr lang="el-GR" sz="1800" b="1" dirty="0">
                <a:latin typeface="Arial" panose="020B0604020202020204" pitchFamily="34" charset="0"/>
                <a:cs typeface="Arial" panose="020B0604020202020204" pitchFamily="34" charset="0"/>
              </a:rPr>
              <a:t>κατάσταση αναμονής</a:t>
            </a:r>
            <a:r>
              <a:rPr lang="el-GR" sz="1800" dirty="0">
                <a:latin typeface="Arial" panose="020B0604020202020204" pitchFamily="34" charset="0"/>
                <a:cs typeface="Arial" panose="020B0604020202020204" pitchFamily="34" charset="0"/>
              </a:rPr>
              <a:t> (</a:t>
            </a:r>
            <a:r>
              <a:rPr lang="el-GR" sz="1800" dirty="0" err="1">
                <a:latin typeface="Arial" panose="020B0604020202020204" pitchFamily="34" charset="0"/>
                <a:cs typeface="Arial" panose="020B0604020202020204" pitchFamily="34" charset="0"/>
              </a:rPr>
              <a:t>stand</a:t>
            </a:r>
            <a:r>
              <a:rPr lang="el-GR" sz="1800" dirty="0">
                <a:latin typeface="Arial" panose="020B0604020202020204" pitchFamily="34" charset="0"/>
                <a:cs typeface="Arial" panose="020B0604020202020204" pitchFamily="34" charset="0"/>
              </a:rPr>
              <a:t>-</a:t>
            </a:r>
            <a:r>
              <a:rPr lang="el-GR" sz="1800" dirty="0" err="1">
                <a:latin typeface="Arial" panose="020B0604020202020204" pitchFamily="34" charset="0"/>
                <a:cs typeface="Arial" panose="020B0604020202020204" pitchFamily="34" charset="0"/>
              </a:rPr>
              <a:t>by</a:t>
            </a:r>
            <a:r>
              <a:rPr lang="el-GR" sz="1800" dirty="0">
                <a:latin typeface="Arial" panose="020B0604020202020204" pitchFamily="34" charset="0"/>
                <a:cs typeface="Arial" panose="020B0604020202020204" pitchFamily="34" charset="0"/>
              </a:rPr>
              <a:t>) ή όταν ξεχνάμε </a:t>
            </a:r>
            <a:r>
              <a:rPr lang="el-GR" sz="1800" dirty="0" err="1">
                <a:latin typeface="Arial" panose="020B0604020202020204" pitchFamily="34" charset="0"/>
                <a:cs typeface="Arial" panose="020B0604020202020204" pitchFamily="34" charset="0"/>
              </a:rPr>
              <a:t>tablets</a:t>
            </a:r>
            <a:r>
              <a:rPr lang="el-GR" sz="1800" dirty="0">
                <a:latin typeface="Arial" panose="020B0604020202020204" pitchFamily="34" charset="0"/>
                <a:cs typeface="Arial" panose="020B0604020202020204" pitchFamily="34" charset="0"/>
              </a:rPr>
              <a:t> και κινητά </a:t>
            </a:r>
            <a:r>
              <a:rPr lang="el-GR" sz="1800" dirty="0" smtClean="0">
                <a:latin typeface="Arial" panose="020B0604020202020204" pitchFamily="34" charset="0"/>
                <a:cs typeface="Arial" panose="020B0604020202020204" pitchFamily="34" charset="0"/>
              </a:rPr>
              <a:t>τηλέφωνα </a:t>
            </a:r>
            <a:r>
              <a:rPr lang="el-GR" sz="1800" dirty="0">
                <a:latin typeface="Arial" panose="020B0604020202020204" pitchFamily="34" charset="0"/>
                <a:cs typeface="Arial" panose="020B0604020202020204" pitchFamily="34" charset="0"/>
              </a:rPr>
              <a:t>σε κατάσταση </a:t>
            </a:r>
            <a:r>
              <a:rPr lang="el-GR" sz="1800">
                <a:latin typeface="Arial" panose="020B0604020202020204" pitchFamily="34" charset="0"/>
                <a:cs typeface="Arial" panose="020B0604020202020204" pitchFamily="34" charset="0"/>
              </a:rPr>
              <a:t>φόρτισης</a:t>
            </a:r>
            <a:r>
              <a:rPr lang="el-GR" sz="1800" smtClean="0">
                <a:latin typeface="Arial" panose="020B0604020202020204" pitchFamily="34" charset="0"/>
                <a:cs typeface="Arial" panose="020B0604020202020204" pitchFamily="34" charset="0"/>
              </a:rPr>
              <a:t>.</a:t>
            </a:r>
          </a:p>
          <a:p>
            <a:pPr marL="0" indent="0">
              <a:buNone/>
            </a:pPr>
            <a:endParaRPr lang="el-GR" sz="1800" dirty="0" smtClean="0">
              <a:latin typeface="Arial" panose="020B0604020202020204" pitchFamily="34" charset="0"/>
              <a:cs typeface="Arial" panose="020B0604020202020204" pitchFamily="34" charset="0"/>
            </a:endParaRPr>
          </a:p>
          <a:p>
            <a:r>
              <a:rPr lang="el-GR" sz="1800" dirty="0"/>
              <a:t>Αντιθέτως, όταν αποφεύγουμε αυτή τη σπατάλη </a:t>
            </a:r>
            <a:r>
              <a:rPr lang="el-GR" sz="1800" b="1" dirty="0"/>
              <a:t>μπορούμε να μειώσουμε τους λογαριασμούς της ΔΕΗ από 15% ως 25%</a:t>
            </a:r>
            <a:r>
              <a:rPr lang="el-GR" sz="1800" dirty="0"/>
              <a:t>. Η δε αποφυγή της σπατάλης ηλεκτρικής ενέργειας μπορεί να επιτευχθεί με την </a:t>
            </a:r>
            <a:r>
              <a:rPr lang="el-GR" sz="1800" b="1" dirty="0"/>
              <a:t>αντικατάσταση παλιών ηλεκτρικών συσκευών</a:t>
            </a:r>
            <a:r>
              <a:rPr lang="el-GR" sz="1800" dirty="0"/>
              <a:t>, η οποία, δεδομένης της μεγάλης ενεργειακής επιβάρυνσης από τη λειτουργία τους, αποσβένεται σε λιγότερο από 2 χρόνια.</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35318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161</Words>
  <Application>Microsoft Office PowerPoint</Application>
  <PresentationFormat>Προβολή στην οθόνη (4:3)</PresentationFormat>
  <Paragraphs>50</Paragraphs>
  <Slides>8</Slides>
  <Notes>0</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8</vt:i4>
      </vt:variant>
    </vt:vector>
  </HeadingPairs>
  <TitlesOfParts>
    <vt:vector size="11" baseType="lpstr">
      <vt:lpstr>Θέμα του Office</vt:lpstr>
      <vt:lpstr>Πνοή</vt:lpstr>
      <vt:lpstr>Equation</vt:lpstr>
      <vt:lpstr>Παρουσίαση του PowerPoint</vt:lpstr>
      <vt:lpstr>Παρουσίαση του PowerPoint</vt:lpstr>
      <vt:lpstr>Η Β ΤΑΞΗ ΤΟΥ 41 ΓΕΛ … ΣΤΗΝ ΠΡΙΖΑ ΠΡΟΣΚΛΗΣΗ   ΣΕ ΕΚΘΕΣΗ ΠΕΙΡΑΜΑΤΩΝ ΕΠΙΔΕΙΞΗΣ ΚΑΙ ΔΙΑΔΡΑΣΤΙΚΩΝ ΚΑΤΑΣΚΕΥΩΝ ΜΕ ΘΕΜΑ  ΤΟΝ ΗΛΕΚΤΡΟΜΑΓΝΗΤΙΣΜΟ … ΚΑΙ ΕΠΙΣΗΜΟ ΚΑΛΕΣΜΕΝΟ ΤΗΝ ΒΑΡΥΤΗΤΑ</vt:lpstr>
      <vt:lpstr>Παρουσίαση του PowerPoint</vt:lpstr>
      <vt:lpstr>Παρουσίαση του PowerPoint</vt:lpstr>
      <vt:lpstr>Παρουσίαση του PowerPoint</vt:lpstr>
      <vt:lpstr>ΚΟΣΤΟΣ ΛΕΙΤΟΥΡΓΙΑΣ ΗΛΕΚΤΡΙΚΩΝ ΣΥΣΚΕΥΩΝ</vt:lpstr>
      <vt:lpstr>ΕΝΕΡΓΟΒΟΡΕΣ ΣΥΣΚΕΥΕΣ ΚΑΙ ΑΠΛΕΣ ΣΥΜΒΟΥΛΕΣ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8</cp:revision>
  <cp:lastPrinted>2017-05-07T16:19:17Z</cp:lastPrinted>
  <dcterms:created xsi:type="dcterms:W3CDTF">2017-05-01T16:13:19Z</dcterms:created>
  <dcterms:modified xsi:type="dcterms:W3CDTF">2017-05-07T16:20:10Z</dcterms:modified>
</cp:coreProperties>
</file>